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65" r:id="rId6"/>
    <p:sldId id="285" r:id="rId7"/>
    <p:sldId id="264" r:id="rId8"/>
    <p:sldId id="286" r:id="rId9"/>
    <p:sldId id="275" r:id="rId10"/>
    <p:sldId id="266" r:id="rId11"/>
    <p:sldId id="267" r:id="rId12"/>
    <p:sldId id="283" r:id="rId13"/>
    <p:sldId id="269" r:id="rId14"/>
    <p:sldId id="270" r:id="rId15"/>
    <p:sldId id="271" r:id="rId16"/>
    <p:sldId id="272" r:id="rId17"/>
    <p:sldId id="273" r:id="rId18"/>
    <p:sldId id="274" r:id="rId19"/>
    <p:sldId id="276" r:id="rId20"/>
    <p:sldId id="278" r:id="rId21"/>
    <p:sldId id="284" r:id="rId22"/>
    <p:sldId id="281"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FD"/>
    <a:srgbClr val="FF0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D85822-189A-46B0-9FEF-A1F86A20F5FB}">
  <a:tblStyle styleId="{45D85822-189A-46B0-9FEF-A1F86A20F5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6D28D54-A7A1-4B7D-8CF0-55F566ADC24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p:restoredTop sz="73041" autoAdjust="0"/>
  </p:normalViewPr>
  <p:slideViewPr>
    <p:cSldViewPr snapToGrid="0" snapToObjects="1">
      <p:cViewPr varScale="1">
        <p:scale>
          <a:sx n="65" d="100"/>
          <a:sy n="65" d="100"/>
        </p:scale>
        <p:origin x="132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649510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ealth.data.ny.gov/Health/Hospital-Inpatient-Discharges-SPARCS-De-Identified/u4ud-w55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97f1ca6b2_2_77:notes"/>
          <p:cNvSpPr txBox="1">
            <a:spLocks noGrp="1"/>
          </p:cNvSpPr>
          <p:nvPr>
            <p:ph type="body" idx="1"/>
          </p:nvPr>
        </p:nvSpPr>
        <p:spPr>
          <a:xfrm>
            <a:off x="685785" y="4343385"/>
            <a:ext cx="5486380" cy="4114795"/>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endParaRPr/>
          </a:p>
        </p:txBody>
      </p:sp>
      <p:sp>
        <p:nvSpPr>
          <p:cNvPr id="129" name="Google Shape;129;g497f1ca6b2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24aba506c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24aba506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Clr>
                <a:schemeClr val="dk1"/>
              </a:buClr>
              <a:buSzPts val="1200"/>
              <a:buFont typeface="Times New Roman"/>
              <a:buNone/>
            </a:pPr>
            <a:r>
              <a:rPr lang="en-US" sz="1200" b="1" i="0" dirty="0">
                <a:solidFill>
                  <a:schemeClr val="dk1"/>
                </a:solidFill>
                <a:latin typeface="Times New Roman"/>
                <a:ea typeface="Times New Roman"/>
                <a:cs typeface="Times New Roman"/>
                <a:sym typeface="Times New Roman"/>
              </a:rPr>
              <a:t>Race &amp; Ethnicity</a:t>
            </a:r>
          </a:p>
          <a:p>
            <a:pPr marL="457200" lvl="0" indent="-304800" algn="l" rtl="0">
              <a:spcBef>
                <a:spcPts val="0"/>
              </a:spcBef>
              <a:spcAft>
                <a:spcPts val="0"/>
              </a:spcAft>
              <a:buClr>
                <a:schemeClr val="dk1"/>
              </a:buClr>
              <a:buSzPts val="1200"/>
              <a:buFont typeface="Times New Roman"/>
              <a:buChar char="●"/>
            </a:pPr>
            <a:r>
              <a:rPr lang="en-US" sz="1200" dirty="0">
                <a:solidFill>
                  <a:schemeClr val="dk1"/>
                </a:solidFill>
                <a:latin typeface="Times New Roman"/>
                <a:ea typeface="Times New Roman"/>
                <a:cs typeface="Times New Roman"/>
                <a:sym typeface="Times New Roman"/>
              </a:rPr>
              <a:t>In many underserved communities, race and ethnicity remain as the main drivers of health disparities. This is often observed among White, African American, and Hispanic individuals, where the latter two groups are more likely to experience worsening chronic health conditions.</a:t>
            </a:r>
            <a:r>
              <a:rPr lang="en-US" sz="1200" baseline="30000" dirty="0">
                <a:solidFill>
                  <a:schemeClr val="dk1"/>
                </a:solidFill>
                <a:latin typeface="Times New Roman"/>
                <a:ea typeface="Times New Roman"/>
                <a:cs typeface="Times New Roman"/>
                <a:sym typeface="Times New Roman"/>
              </a:rPr>
              <a:t>1</a:t>
            </a:r>
            <a:r>
              <a:rPr lang="en" sz="1200" dirty="0">
                <a:solidFill>
                  <a:schemeClr val="dk1"/>
                </a:solidFill>
                <a:latin typeface="Times New Roman"/>
                <a:ea typeface="Times New Roman"/>
                <a:cs typeface="Times New Roman"/>
                <a:sym typeface="Times New Roman"/>
              </a:rPr>
              <a:t> </a:t>
            </a:r>
          </a:p>
          <a:p>
            <a:pPr marL="457200" lvl="0" indent="-304800" algn="l" rtl="0">
              <a:spcBef>
                <a:spcPts val="0"/>
              </a:spcBef>
              <a:spcAft>
                <a:spcPts val="0"/>
              </a:spcAft>
              <a:buClr>
                <a:schemeClr val="dk1"/>
              </a:buClr>
              <a:buSzPts val="1200"/>
              <a:buFont typeface="Times New Roman"/>
              <a:buChar char="●"/>
            </a:pPr>
            <a:r>
              <a:rPr lang="en-US" sz="1200" dirty="0">
                <a:solidFill>
                  <a:schemeClr val="dk1"/>
                </a:solidFill>
                <a:latin typeface="Times New Roman"/>
                <a:ea typeface="Times New Roman"/>
                <a:cs typeface="Times New Roman"/>
                <a:sym typeface="Times New Roman"/>
              </a:rPr>
              <a:t>In </a:t>
            </a:r>
            <a:r>
              <a:rPr lang="en" sz="1200" dirty="0">
                <a:solidFill>
                  <a:schemeClr val="dk1"/>
                </a:solidFill>
                <a:latin typeface="Times New Roman"/>
                <a:ea typeface="Times New Roman"/>
                <a:cs typeface="Times New Roman"/>
                <a:sym typeface="Times New Roman"/>
              </a:rPr>
              <a:t>this survey, only 10% of participants identified themselves as African American (1.08%), Hispanic or Latino (2.17%), and Other (5.94%); the remaining participants identified themselves as Caucasian (90.79%) (Figure 7). </a:t>
            </a:r>
          </a:p>
          <a:p>
            <a:pPr marL="457200" lvl="0" indent="-304800" algn="l" rtl="0">
              <a:spcBef>
                <a:spcPts val="0"/>
              </a:spcBef>
              <a:spcAft>
                <a:spcPts val="0"/>
              </a:spcAft>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Although this survey identified there to be a small minority population, it is important to realize that there are other systematic inequalities that can influence individuals’ health outcomes. For example, </a:t>
            </a:r>
            <a:r>
              <a:rPr lang="en" sz="1200" dirty="0" err="1">
                <a:solidFill>
                  <a:schemeClr val="dk1"/>
                </a:solidFill>
                <a:latin typeface="Times New Roman"/>
                <a:ea typeface="Times New Roman"/>
                <a:cs typeface="Times New Roman"/>
                <a:sym typeface="Times New Roman"/>
              </a:rPr>
              <a:t>DeRuy</a:t>
            </a:r>
            <a:r>
              <a:rPr lang="en" sz="1200" dirty="0">
                <a:solidFill>
                  <a:schemeClr val="dk1"/>
                </a:solidFill>
                <a:latin typeface="Times New Roman"/>
                <a:ea typeface="Times New Roman"/>
                <a:cs typeface="Times New Roman"/>
                <a:sym typeface="Times New Roman"/>
              </a:rPr>
              <a:t> (2019) noted health care system know</a:t>
            </a:r>
            <a:r>
              <a:rPr lang="en-US" sz="1200" dirty="0">
                <a:solidFill>
                  <a:schemeClr val="dk1"/>
                </a:solidFill>
                <a:latin typeface="Times New Roman"/>
                <a:ea typeface="Times New Roman"/>
                <a:cs typeface="Times New Roman"/>
                <a:sym typeface="Times New Roman"/>
              </a:rPr>
              <a:t>le</a:t>
            </a:r>
            <a:r>
              <a:rPr lang="en" sz="1200" dirty="0" err="1">
                <a:solidFill>
                  <a:schemeClr val="dk1"/>
                </a:solidFill>
                <a:latin typeface="Times New Roman"/>
                <a:ea typeface="Times New Roman"/>
                <a:cs typeface="Times New Roman"/>
                <a:sym typeface="Times New Roman"/>
              </a:rPr>
              <a:t>dge</a:t>
            </a:r>
            <a:r>
              <a:rPr lang="en" sz="1200" dirty="0">
                <a:solidFill>
                  <a:schemeClr val="dk1"/>
                </a:solidFill>
                <a:latin typeface="Times New Roman"/>
                <a:ea typeface="Times New Roman"/>
                <a:cs typeface="Times New Roman"/>
                <a:sym typeface="Times New Roman"/>
              </a:rPr>
              <a:t>, health </a:t>
            </a:r>
            <a:r>
              <a:rPr lang="en" sz="1200" dirty="0" err="1">
                <a:solidFill>
                  <a:schemeClr val="dk1"/>
                </a:solidFill>
                <a:latin typeface="Times New Roman"/>
                <a:ea typeface="Times New Roman"/>
                <a:cs typeface="Times New Roman"/>
                <a:sym typeface="Times New Roman"/>
              </a:rPr>
              <a:t>insura</a:t>
            </a:r>
            <a:r>
              <a:rPr lang="en-US" sz="1200" dirty="0" err="1">
                <a:solidFill>
                  <a:schemeClr val="dk1"/>
                </a:solidFill>
                <a:latin typeface="Times New Roman"/>
                <a:ea typeface="Times New Roman"/>
                <a:cs typeface="Times New Roman"/>
                <a:sym typeface="Times New Roman"/>
              </a:rPr>
              <a:t>nc</a:t>
            </a:r>
            <a:r>
              <a:rPr lang="en" sz="1200" dirty="0">
                <a:solidFill>
                  <a:schemeClr val="dk1"/>
                </a:solidFill>
                <a:latin typeface="Times New Roman"/>
                <a:ea typeface="Times New Roman"/>
                <a:cs typeface="Times New Roman"/>
                <a:sym typeface="Times New Roman"/>
              </a:rPr>
              <a:t>e, and culturally </a:t>
            </a:r>
            <a:r>
              <a:rPr lang="en" sz="1200" dirty="0" err="1">
                <a:solidFill>
                  <a:schemeClr val="dk1"/>
                </a:solidFill>
                <a:latin typeface="Times New Roman"/>
                <a:ea typeface="Times New Roman"/>
                <a:cs typeface="Times New Roman"/>
                <a:sym typeface="Times New Roman"/>
              </a:rPr>
              <a:t>compet</a:t>
            </a:r>
            <a:r>
              <a:rPr lang="en-US" sz="1200" dirty="0">
                <a:solidFill>
                  <a:schemeClr val="dk1"/>
                </a:solidFill>
                <a:latin typeface="Times New Roman"/>
                <a:ea typeface="Times New Roman"/>
                <a:cs typeface="Times New Roman"/>
                <a:sym typeface="Times New Roman"/>
              </a:rPr>
              <a:t>e</a:t>
            </a:r>
            <a:r>
              <a:rPr lang="en" sz="1200" dirty="0" err="1">
                <a:solidFill>
                  <a:schemeClr val="dk1"/>
                </a:solidFill>
                <a:latin typeface="Times New Roman"/>
                <a:ea typeface="Times New Roman"/>
                <a:cs typeface="Times New Roman"/>
                <a:sym typeface="Times New Roman"/>
              </a:rPr>
              <a:t>nt</a:t>
            </a:r>
            <a:r>
              <a:rPr lang="en" sz="1200" dirty="0">
                <a:solidFill>
                  <a:schemeClr val="dk1"/>
                </a:solidFill>
                <a:latin typeface="Times New Roman"/>
                <a:ea typeface="Times New Roman"/>
                <a:cs typeface="Times New Roman"/>
                <a:sym typeface="Times New Roman"/>
              </a:rPr>
              <a:t> providers to be factors impacting individuals’ care. </a:t>
            </a:r>
            <a:endParaRPr sz="1200" dirty="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In this instance, race and ethnicity alone may not have been the driving factors influencing health disparities across the Mather-St. Charles service population; rather, they may have been relevant for the minority individuals within the CHNA survey. </a:t>
            </a:r>
          </a:p>
          <a:p>
            <a:pPr marL="457200" lvl="0" indent="-304800" algn="l" rtl="0">
              <a:spcBef>
                <a:spcPts val="0"/>
              </a:spcBef>
              <a:spcAft>
                <a:spcPts val="0"/>
              </a:spcAft>
              <a:buClr>
                <a:schemeClr val="dk1"/>
              </a:buClr>
              <a:buSzPts val="1200"/>
              <a:buFont typeface="Times New Roman"/>
              <a:buChar char="●"/>
            </a:pPr>
            <a:endParaRPr lang="en" sz="1200" dirty="0">
              <a:solidFill>
                <a:schemeClr val="dk1"/>
              </a:solidFill>
              <a:latin typeface="Times New Roman"/>
              <a:ea typeface="Times New Roman"/>
              <a:cs typeface="Times New Roman"/>
              <a:sym typeface="Times New Roman"/>
            </a:endParaRPr>
          </a:p>
          <a:p>
            <a:pPr marL="152400" lvl="0" indent="0" algn="l" rtl="0">
              <a:spcBef>
                <a:spcPts val="0"/>
              </a:spcBef>
              <a:spcAft>
                <a:spcPts val="0"/>
              </a:spcAft>
              <a:buClr>
                <a:schemeClr val="dk1"/>
              </a:buClr>
              <a:buSzPts val="1200"/>
              <a:buFont typeface="Times New Roman"/>
              <a:buNone/>
            </a:pPr>
            <a:r>
              <a:rPr lang="en" sz="1200" b="1" dirty="0">
                <a:solidFill>
                  <a:schemeClr val="dk1"/>
                </a:solidFill>
                <a:latin typeface="Times New Roman"/>
                <a:ea typeface="Times New Roman"/>
                <a:cs typeface="Times New Roman"/>
                <a:sym typeface="Times New Roman"/>
              </a:rPr>
              <a:t>Survey Limitations</a:t>
            </a:r>
          </a:p>
          <a:p>
            <a:pPr marL="323850" lvl="0" indent="-171450" algn="l" rtl="0">
              <a:spcBef>
                <a:spcPts val="0"/>
              </a:spcBef>
              <a:spcAft>
                <a:spcPts val="0"/>
              </a:spcAft>
              <a:buClr>
                <a:schemeClr val="dk1"/>
              </a:buClr>
              <a:buSzPts val="1200"/>
            </a:pPr>
            <a:r>
              <a:rPr lang="en" sz="1200" b="0" dirty="0">
                <a:solidFill>
                  <a:schemeClr val="dk1"/>
                </a:solidFill>
                <a:latin typeface="Times New Roman"/>
                <a:ea typeface="Times New Roman"/>
                <a:cs typeface="Times New Roman"/>
                <a:sym typeface="Times New Roman"/>
              </a:rPr>
              <a:t>Considering how t</a:t>
            </a:r>
            <a:r>
              <a:rPr lang="en-US" sz="1200" b="0" dirty="0">
                <a:solidFill>
                  <a:schemeClr val="dk1"/>
                </a:solidFill>
                <a:latin typeface="Times New Roman"/>
                <a:ea typeface="Times New Roman"/>
                <a:cs typeface="Times New Roman"/>
                <a:sym typeface="Times New Roman"/>
              </a:rPr>
              <a:t>he</a:t>
            </a:r>
            <a:r>
              <a:rPr lang="en" sz="1200" b="0" dirty="0">
                <a:solidFill>
                  <a:schemeClr val="dk1"/>
                </a:solidFill>
                <a:latin typeface="Times New Roman"/>
                <a:ea typeface="Times New Roman"/>
                <a:cs typeface="Times New Roman"/>
                <a:sym typeface="Times New Roman"/>
              </a:rPr>
              <a:t> CHNA survey was distributed via email in one language format (i.e., English), it was possible that the survey did not reach all Suffolk County residents:</a:t>
            </a:r>
          </a:p>
          <a:p>
            <a:pPr marL="781050" lvl="1" indent="-171450" algn="l" rtl="0">
              <a:spcBef>
                <a:spcPts val="0"/>
              </a:spcBef>
              <a:spcAft>
                <a:spcPts val="0"/>
              </a:spcAft>
              <a:buClr>
                <a:schemeClr val="dk1"/>
              </a:buClr>
              <a:buSzPts val="1200"/>
            </a:pPr>
            <a:r>
              <a:rPr lang="en" sz="1200" b="0" dirty="0">
                <a:solidFill>
                  <a:schemeClr val="dk1"/>
                </a:solidFill>
                <a:latin typeface="Times New Roman"/>
                <a:ea typeface="Times New Roman"/>
                <a:cs typeface="Times New Roman"/>
                <a:sym typeface="Times New Roman"/>
              </a:rPr>
              <a:t>Individuals may have faced issues in accessibility (i.e. lack of access to internet/computer) </a:t>
            </a:r>
          </a:p>
          <a:p>
            <a:pPr marL="781050" lvl="1" indent="-171450" algn="l" rtl="0">
              <a:spcBef>
                <a:spcPts val="0"/>
              </a:spcBef>
              <a:spcAft>
                <a:spcPts val="0"/>
              </a:spcAft>
              <a:buClr>
                <a:schemeClr val="dk1"/>
              </a:buClr>
              <a:buSzPts val="1200"/>
            </a:pPr>
            <a:r>
              <a:rPr lang="en" sz="1200" b="0" dirty="0">
                <a:solidFill>
                  <a:schemeClr val="dk1"/>
                </a:solidFill>
                <a:latin typeface="Times New Roman"/>
                <a:ea typeface="Times New Roman"/>
                <a:cs typeface="Times New Roman"/>
                <a:sym typeface="Times New Roman"/>
              </a:rPr>
              <a:t>Individuals may have not understood the survey language</a:t>
            </a:r>
          </a:p>
          <a:p>
            <a:pPr marL="457200" lvl="0" indent="-304800" algn="l" rtl="0">
              <a:spcBef>
                <a:spcPts val="0"/>
              </a:spcBef>
              <a:spcAft>
                <a:spcPts val="0"/>
              </a:spcAft>
              <a:buClr>
                <a:schemeClr val="dk1"/>
              </a:buClr>
              <a:buSzPts val="1200"/>
              <a:buFont typeface="Times New Roman"/>
              <a:buChar char="●"/>
            </a:pPr>
            <a:r>
              <a:rPr lang="en-US" sz="1200" dirty="0">
                <a:solidFill>
                  <a:schemeClr val="dk1"/>
                </a:solidFill>
                <a:latin typeface="Times New Roman"/>
                <a:ea typeface="Times New Roman"/>
                <a:cs typeface="Times New Roman"/>
                <a:sym typeface="Times New Roman"/>
              </a:rPr>
              <a:t>Such survey limitations may have in turn biased the results, thereby restricting hospitals’ abilities to identify barriers affecting the Suffolk County populations</a:t>
            </a:r>
          </a:p>
          <a:p>
            <a:pPr marL="457200" lvl="0" indent="-304800" algn="l" rtl="0">
              <a:spcBef>
                <a:spcPts val="0"/>
              </a:spcBef>
              <a:spcAft>
                <a:spcPts val="0"/>
              </a:spcAft>
              <a:buClr>
                <a:schemeClr val="dk1"/>
              </a:buClr>
              <a:buSzPts val="1200"/>
              <a:buFont typeface="Times New Roman"/>
              <a:buChar char="●"/>
            </a:pPr>
            <a:endParaRPr lang="en-US" sz="1200" dirty="0">
              <a:solidFill>
                <a:schemeClr val="dk1"/>
              </a:solidFill>
              <a:latin typeface="Times New Roman"/>
              <a:ea typeface="Times New Roman"/>
              <a:cs typeface="Times New Roman"/>
              <a:sym typeface="Times New Roman"/>
            </a:endParaRPr>
          </a:p>
          <a:p>
            <a:pPr marL="152400" lvl="0" indent="0" algn="l" rtl="0">
              <a:spcBef>
                <a:spcPts val="0"/>
              </a:spcBef>
              <a:spcAft>
                <a:spcPts val="0"/>
              </a:spcAft>
              <a:buClr>
                <a:schemeClr val="dk1"/>
              </a:buClr>
              <a:buSzPts val="1200"/>
              <a:buFont typeface="Times New Roman"/>
              <a:buNone/>
            </a:pPr>
            <a:r>
              <a:rPr lang="en" sz="1200" b="1" dirty="0">
                <a:solidFill>
                  <a:schemeClr val="dk1"/>
                </a:solidFill>
                <a:latin typeface="Times New Roman"/>
                <a:ea typeface="Times New Roman"/>
                <a:cs typeface="Times New Roman"/>
                <a:sym typeface="Times New Roman"/>
              </a:rPr>
              <a:t>Survey Suggestions </a:t>
            </a:r>
            <a:endParaRPr lang="en-US" sz="1200" dirty="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US" sz="1200" dirty="0">
                <a:solidFill>
                  <a:schemeClr val="dk1"/>
                </a:solidFill>
                <a:latin typeface="Times New Roman"/>
                <a:ea typeface="Times New Roman"/>
                <a:cs typeface="Times New Roman"/>
                <a:sym typeface="Times New Roman"/>
              </a:rPr>
              <a:t>In order to reach a greater number of individuals within the Mather-St. Charles service area, future CHNA surveys should expand their sampling methods (i.e., distributing in-person surveys or mailed surveys) while offering additional language options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9638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24aba506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24aba506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sz="1100" b="0" i="0" u="none" strike="noStrike" cap="none" dirty="0">
                <a:solidFill>
                  <a:srgbClr val="000000"/>
                </a:solidFill>
                <a:effectLst/>
                <a:latin typeface="Arial"/>
                <a:ea typeface="Arial"/>
                <a:cs typeface="Arial"/>
                <a:sym typeface="Arial"/>
              </a:rPr>
              <a:t>Previous studies have reported age to be another factor contributing to health disparities. Often, with the increased cost burdens associated with old age, many elderly persons delay seeking medical attention.</a:t>
            </a:r>
            <a:r>
              <a:rPr lang="en-US" sz="1100" b="0" i="0" u="none" strike="noStrike" cap="none" baseline="30000" dirty="0">
                <a:solidFill>
                  <a:srgbClr val="000000"/>
                </a:solidFill>
                <a:effectLst/>
                <a:latin typeface="Arial"/>
                <a:ea typeface="Arial"/>
                <a:cs typeface="Arial"/>
                <a:sym typeface="Arial"/>
              </a:rPr>
              <a:t>3,4</a:t>
            </a:r>
            <a:r>
              <a:rPr lang="en-US" sz="1100" b="0" i="0" u="none" strike="noStrike" cap="none" dirty="0">
                <a:solidFill>
                  <a:srgbClr val="000000"/>
                </a:solidFill>
                <a:effectLst/>
                <a:latin typeface="Arial"/>
                <a:ea typeface="Arial"/>
                <a:cs typeface="Arial"/>
                <a:sym typeface="Arial"/>
              </a:rPr>
              <a:t> </a:t>
            </a:r>
          </a:p>
          <a:p>
            <a:pPr marL="457200" lvl="0" indent="-298450" algn="l" rtl="0">
              <a:spcBef>
                <a:spcPts val="0"/>
              </a:spcBef>
              <a:spcAft>
                <a:spcPts val="0"/>
              </a:spcAft>
              <a:buSzPts val="1100"/>
              <a:buChar char="●"/>
            </a:pPr>
            <a:r>
              <a:rPr lang="en-US" sz="1100" b="0" i="0" u="none" strike="noStrike" cap="none" dirty="0">
                <a:solidFill>
                  <a:srgbClr val="000000"/>
                </a:solidFill>
                <a:effectLst/>
                <a:latin typeface="Arial"/>
                <a:ea typeface="Arial"/>
                <a:cs typeface="Arial"/>
                <a:sym typeface="Arial"/>
              </a:rPr>
              <a:t>Despite the passing of the Affordable Care Act (ACA) in 2010, which granted older adults access to additional preventative care services such as cancer screenings and immunizations, many of these services have remained underutilized.</a:t>
            </a:r>
            <a:r>
              <a:rPr lang="en-US" sz="1100" b="0" i="0" u="none" strike="noStrike" cap="none" baseline="30000" dirty="0">
                <a:solidFill>
                  <a:srgbClr val="000000"/>
                </a:solidFill>
                <a:effectLst/>
                <a:latin typeface="Arial"/>
                <a:ea typeface="Arial"/>
                <a:cs typeface="Arial"/>
                <a:sym typeface="Arial"/>
              </a:rPr>
              <a:t> 5</a:t>
            </a:r>
            <a:r>
              <a:rPr lang="en-US" sz="1100" b="0" i="0" u="none" strike="noStrike" cap="none" dirty="0">
                <a:solidFill>
                  <a:srgbClr val="000000"/>
                </a:solidFill>
                <a:effectLst/>
                <a:latin typeface="Arial"/>
                <a:ea typeface="Arial"/>
                <a:cs typeface="Arial"/>
                <a:sym typeface="Arial"/>
              </a:rPr>
              <a:t> </a:t>
            </a:r>
          </a:p>
          <a:p>
            <a:pPr marL="457200" lvl="0" indent="-298450" algn="l" rtl="0">
              <a:spcBef>
                <a:spcPts val="0"/>
              </a:spcBef>
              <a:spcAft>
                <a:spcPts val="0"/>
              </a:spcAft>
              <a:buSzPts val="1100"/>
              <a:buChar char="●"/>
            </a:pPr>
            <a:r>
              <a:rPr lang="en-US" sz="1100" b="0" i="0" u="none" strike="noStrike" cap="none" dirty="0">
                <a:solidFill>
                  <a:srgbClr val="000000"/>
                </a:solidFill>
                <a:effectLst/>
                <a:latin typeface="Arial"/>
                <a:ea typeface="Arial"/>
                <a:cs typeface="Arial"/>
                <a:sym typeface="Arial"/>
              </a:rPr>
              <a:t>Aside from a fear of results, elderly persons may be afraid to seek preventative care services due to the accruing costs associated with co-pays and out-of-pocket expenses.</a:t>
            </a:r>
          </a:p>
          <a:p>
            <a:pPr marL="457200" lvl="0" indent="-298450" algn="l" rtl="0">
              <a:spcBef>
                <a:spcPts val="0"/>
              </a:spcBef>
              <a:spcAft>
                <a:spcPts val="0"/>
              </a:spcAft>
              <a:buSzPts val="1100"/>
              <a:buChar cha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 order to reduce age-related health inequalities, hospitals can work with public health officials and reevaluate the ways in which they communicate with elderly persons. By providing older adults with information on treatment costs, preventative care services, and alternative financial plans (to assist in their utilization of healthcare services), this can function to improve their future well-being. </a:t>
            </a:r>
            <a:endParaRPr sz="1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4736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24aba506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24aba506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 terms of gender, approximately 67% of participants identified themselves as female while 33% of participants identified themselves as male (Figure 8). Previous studies have suggested gender to also be a factor contributing to the experience of health disparities within a given community.</a:t>
            </a:r>
          </a:p>
          <a:p>
            <a:pPr marL="457200" lvl="0" indent="-298450" algn="l" rtl="0">
              <a:spcBef>
                <a:spcPts val="0"/>
              </a:spcBef>
              <a:spcAft>
                <a:spcPts val="0"/>
              </a:spcAft>
              <a:buSzPts val="1100"/>
              <a:buChar char="●"/>
            </a:pPr>
            <a:endParaRPr lang="en-US" sz="1100" b="0" i="0" u="none" strike="noStrike" cap="none" dirty="0">
              <a:solidFill>
                <a:srgbClr val="000000"/>
              </a:solidFill>
              <a:effectLst/>
              <a:latin typeface="Arial"/>
              <a:ea typeface="Arial"/>
              <a:cs typeface="Arial"/>
              <a:sym typeface="Arial"/>
            </a:endParaRPr>
          </a:p>
          <a:p>
            <a:pPr marL="457200" lvl="0" indent="-298450" algn="l" rtl="0">
              <a:spcBef>
                <a:spcPts val="0"/>
              </a:spcBef>
              <a:spcAft>
                <a:spcPts val="0"/>
              </a:spcAft>
              <a:buSzPts val="1100"/>
              <a:buChar char="●"/>
            </a:pPr>
            <a:r>
              <a:rPr lang="en-US" sz="1100" b="0" i="0" u="none" strike="noStrike" cap="none" dirty="0">
                <a:solidFill>
                  <a:srgbClr val="000000"/>
                </a:solidFill>
                <a:effectLst/>
                <a:latin typeface="Arial"/>
                <a:ea typeface="Arial"/>
                <a:cs typeface="Arial"/>
                <a:sym typeface="Arial"/>
              </a:rPr>
              <a:t>In 2018, research found there to be a gap in the life expectancy at birth between U.S. women and men; women typically lived five years longer (81 years) when compared to men (76 years). Although the life expectancy gap since birth has narrowed over time, the reasons behind this trend are concerning. Female mortality, especially with regards to White women, has increased due to rises in opioid use, obesity, and smoking-related diseases.</a:t>
            </a:r>
            <a:r>
              <a:rPr lang="en-US" sz="1100" b="0" i="0" u="none" strike="noStrike" cap="none" baseline="30000" dirty="0">
                <a:solidFill>
                  <a:srgbClr val="000000"/>
                </a:solidFill>
                <a:effectLst/>
                <a:latin typeface="Arial"/>
                <a:ea typeface="Arial"/>
                <a:cs typeface="Arial"/>
                <a:sym typeface="Arial"/>
              </a:rPr>
              <a:t>7 </a:t>
            </a:r>
            <a:r>
              <a:rPr lang="en-US" sz="1100" b="0" i="0" u="none" strike="noStrike" cap="none" dirty="0">
                <a:solidFill>
                  <a:srgbClr val="000000"/>
                </a:solidFill>
                <a:effectLst/>
                <a:latin typeface="Arial"/>
                <a:ea typeface="Arial"/>
                <a:cs typeface="Arial"/>
                <a:sym typeface="Arial"/>
              </a:rPr>
              <a:t>Additionally, following the implementation of ACA, men have been reported to have higher un-insurance rates. Consequently, men have experienced limited access to routine preventative services (i.e., cancer screenings) and quality care.</a:t>
            </a:r>
            <a:r>
              <a:rPr lang="en-US" sz="1100" b="0" i="0" u="none" strike="noStrike" cap="none" baseline="30000" dirty="0">
                <a:solidFill>
                  <a:srgbClr val="000000"/>
                </a:solidFill>
                <a:effectLst/>
                <a:latin typeface="Arial"/>
                <a:ea typeface="Arial"/>
                <a:cs typeface="Arial"/>
                <a:sym typeface="Arial"/>
              </a:rPr>
              <a:t>8</a:t>
            </a:r>
            <a:r>
              <a:rPr lang="en-US" sz="1100" b="0" i="0" u="none" strike="noStrike" cap="none" dirty="0">
                <a:solidFill>
                  <a:srgbClr val="000000"/>
                </a:solidFill>
                <a:effectLst/>
                <a:latin typeface="Arial"/>
                <a:ea typeface="Arial"/>
                <a:cs typeface="Arial"/>
                <a:sym typeface="Arial"/>
              </a:rPr>
              <a:t> </a:t>
            </a:r>
            <a:endParaRPr lang="en" sz="1200" dirty="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endParaRPr lang="en" sz="1200" dirty="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Since men are more likely to experience reduced health care access and utilization, efforts should be made to reach out and inform men about free or reduced cost preventative services offered by Mather and St. Charles hospitals.   </a:t>
            </a:r>
            <a:r>
              <a:rPr lang="en" sz="1200" baseline="300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42046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24aba506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24aba506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sz="1200" dirty="0">
                <a:solidFill>
                  <a:schemeClr val="dk1"/>
                </a:solidFill>
                <a:latin typeface="Times New Roman"/>
                <a:ea typeface="Times New Roman"/>
                <a:cs typeface="Times New Roman"/>
                <a:sym typeface="Times New Roman"/>
              </a:rPr>
              <a:t>Although a majority of the participants within the Mather-St. Charles service area were retired and did not rely upon federal assistance, it could be seen that there was still a small percentage of participants who faced financial hardships. While attempting to prioritize basic food/housing needs, these individuals may have been limited in their ability to seek healthcare services. </a:t>
            </a:r>
            <a:endParaRPr sz="1200"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endParaRPr lang="en" sz="1200"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r>
              <a:rPr lang="en" sz="1200" dirty="0">
                <a:solidFill>
                  <a:schemeClr val="dk1"/>
                </a:solidFill>
                <a:latin typeface="Times New Roman"/>
                <a:ea typeface="Times New Roman"/>
                <a:cs typeface="Times New Roman"/>
                <a:sym typeface="Times New Roman"/>
              </a:rPr>
              <a:t>According to HWCLI, 25 % of all Long Island households struggle to pay for housing, food, clothes, transportation, and health care. </a:t>
            </a:r>
            <a:endParaRPr sz="1200"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r>
              <a:rPr lang="en" sz="1200" dirty="0">
                <a:solidFill>
                  <a:schemeClr val="dk1"/>
                </a:solidFill>
                <a:latin typeface="Times New Roman"/>
                <a:ea typeface="Times New Roman"/>
                <a:cs typeface="Times New Roman"/>
                <a:sym typeface="Times New Roman"/>
              </a:rPr>
              <a:t>Moreover, one in four adults experience food insecurity and 34% of individuals who reside in Suffolk County do not qualify for SNAP benefits or other Nutritional Assistance Programs.</a:t>
            </a:r>
            <a:endParaRPr sz="1200"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endParaRPr lang="en" sz="1200" dirty="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r>
              <a:rPr lang="en" sz="1200" dirty="0">
                <a:solidFill>
                  <a:schemeClr val="dk1"/>
                </a:solidFill>
                <a:latin typeface="Times New Roman"/>
                <a:ea typeface="Times New Roman"/>
                <a:cs typeface="Times New Roman"/>
                <a:sym typeface="Times New Roman"/>
              </a:rPr>
              <a:t>Thus, in order to reduce the health disparities associated with low socioeconomic status, new community outreach initiatives are required. </a:t>
            </a:r>
          </a:p>
          <a:p>
            <a:pPr marL="457200" lvl="0" indent="-298450" algn="l" rtl="0">
              <a:lnSpc>
                <a:spcPct val="115000"/>
              </a:lnSpc>
              <a:spcBef>
                <a:spcPts val="0"/>
              </a:spcBef>
              <a:spcAft>
                <a:spcPts val="0"/>
              </a:spcAft>
              <a:buSzPts val="1100"/>
              <a:buChar char="●"/>
            </a:pPr>
            <a:r>
              <a:rPr lang="en" sz="1200" dirty="0">
                <a:solidFill>
                  <a:schemeClr val="dk1"/>
                </a:solidFill>
                <a:latin typeface="Times New Roman"/>
                <a:ea typeface="Times New Roman"/>
                <a:cs typeface="Times New Roman"/>
                <a:sym typeface="Times New Roman"/>
              </a:rPr>
              <a:t>The hospitals may consider providing incentives such as free meals in order to encourage the use of preventative care services. </a:t>
            </a:r>
            <a:endParaRPr sz="12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dirty="0"/>
          </a:p>
        </p:txBody>
      </p:sp>
    </p:spTree>
    <p:extLst>
      <p:ext uri="{BB962C8B-B14F-4D97-AF65-F5344CB8AC3E}">
        <p14:creationId xmlns:p14="http://schemas.microsoft.com/office/powerpoint/2010/main" val="381574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24aba506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24aba506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While a majority of participants reported being able to see a doctor when necessary, most participants reported receiving care at physicians’ offices (96.68%). Only 10.18% of participants reported receiving care at urgent care/walk in clinics; meanwhile, a smaller percentage of individuals reported using the Emergency Department, community health clinics, as well as other sources of care not listed in the survey.</a:t>
            </a:r>
            <a:r>
              <a:rPr lang="en-US" dirty="0">
                <a:effectLst/>
              </a:rPr>
              <a:t> </a:t>
            </a:r>
          </a:p>
          <a:p>
            <a:pPr marL="171450" lvl="0" indent="-171450" algn="l" rtl="0">
              <a:spcBef>
                <a:spcPts val="0"/>
              </a:spcBef>
              <a:spcAft>
                <a:spcPts val="0"/>
              </a:spcAft>
            </a:pPr>
            <a:endParaRPr lang="en-US" dirty="0">
              <a:effectLst/>
            </a:endParaRP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Considering how a majority of individuals relied upon private practices for their healthcare needs, this could have occurred due lack of knowledge about alternative options for care.</a:t>
            </a:r>
          </a:p>
          <a:p>
            <a:pPr marL="171450" lvl="0" indent="-171450" algn="l" rtl="0">
              <a:spcBef>
                <a:spcPts val="0"/>
              </a:spcBef>
              <a:spcAft>
                <a:spcPts val="0"/>
              </a:spcAft>
            </a:pPr>
            <a:endParaRPr lang="en-US" dirty="0">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 this instance, medical professionals may consider having detailed discussions with their patients about alternative healthcare facilities. Professionals may distribute informational pamphlets describing where individuals can go to address their immediate medical needs. This in turn can function to reduce gaps in healthcare accessibility. </a:t>
            </a:r>
          </a:p>
          <a:p>
            <a:pPr marL="171450" lvl="0" indent="-171450" algn="l" rtl="0">
              <a:spcBef>
                <a:spcPts val="0"/>
              </a:spcBef>
              <a:spcAft>
                <a:spcPts val="0"/>
              </a:spcAft>
            </a:pPr>
            <a:endParaRPr dirty="0"/>
          </a:p>
        </p:txBody>
      </p:sp>
    </p:spTree>
    <p:extLst>
      <p:ext uri="{BB962C8B-B14F-4D97-AF65-F5344CB8AC3E}">
        <p14:creationId xmlns:p14="http://schemas.microsoft.com/office/powerpoint/2010/main" val="114180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cdaef92e1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cdaef92e1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Commonly cited barriers to participants’ routine healthcare included those relating to appointment times. For example, 7.08% of participants reported appointment times to interfere with other daily activities such as work. 6.19% of participants reported no appointments being available. Another barrier to receiving routine care included one relating to treatment costs. 4.87% of participants reported that they were unable to pay copays/deductibles and 4.65% noted that insurance did not cover the cost of treatment. However, it should be noted that 78.98% of participants reported our listed survey barriers as not being applicable to them. </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When evaluating barriers pertaining to cancer screenings, common issues related to lack of screening knowledge. For example, 4.65% of participants reported being unaware of the necessity of the screenings. 3.54% of participants reported being unsure of where to obtain screenings. Other reasons included those relating to appointment times. 2.64% of participants reported to have forgotten or lost track of screening appointments and 1.55% of participants reported the appointment times to be inconvenient. Having a fear of results was also another factor preventing participants from obtaining cancer screenings, as reported by 1.77% of participants. However, it should be noted that 13.94% of participants reported none of the answer choices to be applicable to them.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 order address these limitations, the hospitals can consider providing alternative methods of care for their patients. Such methods may include the expansion of service hours (to include additional appointments) as well as promoting the use of Telehealth services (which can function as a cost-effective alternative approach in improving healthcare access). In order to further alleviate patients’ fears and uncertainties about cancer care, healthcare professionals can discuss procedures in a step-by-step manner, highlighting the importance of preventative care screenings. In doing so, patients may feel more empowered with regards to their healthcare decisions, and subsequently, become more motivated in utilizing the preventive healthcare services available to them.</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3408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cdaef92e1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cdaef92e1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When assessing Suffolk community learning preferences we found that…</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 Participants expressed the highest preference for learning about cancer from their doctor/healthcare provider (69.91%) and the internet (35.84%). However, the lowest preference was attributed to the library (2.21%), the health department (5.09%) and family/friends(9.96%). </a:t>
            </a:r>
            <a:endParaRPr dirty="0">
              <a:solidFill>
                <a:schemeClr val="dk1"/>
              </a:solidFill>
            </a:endParaRPr>
          </a:p>
          <a:p>
            <a:pPr marL="914400" lvl="1" indent="-304800" algn="l" rtl="0">
              <a:spcBef>
                <a:spcPts val="0"/>
              </a:spcBef>
              <a:spcAft>
                <a:spcPts val="0"/>
              </a:spcAft>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Although public outreach resources are readily available, the study results suggest that these may not be the best ways to inform the public, as most would prefer to learn from healthcare professionals.</a:t>
            </a:r>
            <a:endParaRPr dirty="0">
              <a:solidFill>
                <a:schemeClr val="dk1"/>
              </a:solidFill>
            </a:endParaRPr>
          </a:p>
        </p:txBody>
      </p:sp>
    </p:spTree>
    <p:extLst>
      <p:ext uri="{BB962C8B-B14F-4D97-AF65-F5344CB8AC3E}">
        <p14:creationId xmlns:p14="http://schemas.microsoft.com/office/powerpoint/2010/main" val="425028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cdaef92e1_1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cdaef92e1_1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dirty="0"/>
              <a:t>Participants highest community resource preferences included those relating to healthier food (39.6%), cancer prevention screenings (32.96%), and free/low cost healthcare (31.42%). Other notable community resource preferences included having free/low cost screenings (28.54%), health education programs (22.57%), and health/wellness fairs (17.48%).</a:t>
            </a:r>
            <a:endParaRPr dirty="0"/>
          </a:p>
        </p:txBody>
      </p:sp>
    </p:spTree>
    <p:extLst>
      <p:ext uri="{BB962C8B-B14F-4D97-AF65-F5344CB8AC3E}">
        <p14:creationId xmlns:p14="http://schemas.microsoft.com/office/powerpoint/2010/main" val="273639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3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24aba50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24aba50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338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24cc69c75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24cc69c75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59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When evaluating cancer trends across New York State, there were a high number of </a:t>
            </a:r>
            <a:r>
              <a:rPr lang="en" b="1" i="1" dirty="0">
                <a:solidFill>
                  <a:schemeClr val="dk1"/>
                </a:solidFill>
              </a:rPr>
              <a:t>gastrointestinal</a:t>
            </a:r>
            <a:r>
              <a:rPr lang="en" dirty="0">
                <a:solidFill>
                  <a:schemeClr val="dk1"/>
                </a:solidFill>
              </a:rPr>
              <a:t>, </a:t>
            </a:r>
            <a:r>
              <a:rPr lang="en" b="1" i="1" dirty="0">
                <a:solidFill>
                  <a:schemeClr val="dk1"/>
                </a:solidFill>
              </a:rPr>
              <a:t>thoracic,</a:t>
            </a:r>
            <a:r>
              <a:rPr lang="en" dirty="0">
                <a:solidFill>
                  <a:schemeClr val="dk1"/>
                </a:solidFill>
              </a:rPr>
              <a:t> </a:t>
            </a:r>
            <a:r>
              <a:rPr lang="en" b="1" i="1" dirty="0">
                <a:solidFill>
                  <a:schemeClr val="dk1"/>
                </a:solidFill>
              </a:rPr>
              <a:t>urologic,</a:t>
            </a:r>
            <a:r>
              <a:rPr lang="en" dirty="0">
                <a:solidFill>
                  <a:schemeClr val="dk1"/>
                </a:solidFill>
              </a:rPr>
              <a:t> </a:t>
            </a:r>
            <a:r>
              <a:rPr lang="en" b="1" i="1" dirty="0">
                <a:solidFill>
                  <a:schemeClr val="dk1"/>
                </a:solidFill>
              </a:rPr>
              <a:t>head &amp; neck, &amp; gynecologic</a:t>
            </a:r>
            <a:r>
              <a:rPr lang="en" dirty="0">
                <a:solidFill>
                  <a:schemeClr val="dk1"/>
                </a:solidFill>
              </a:rPr>
              <a:t> </a:t>
            </a:r>
            <a:r>
              <a:rPr lang="en" b="1" i="1" dirty="0">
                <a:solidFill>
                  <a:schemeClr val="dk1"/>
                </a:solidFill>
              </a:rPr>
              <a:t>cancer</a:t>
            </a:r>
            <a:r>
              <a:rPr lang="en" dirty="0">
                <a:solidFill>
                  <a:schemeClr val="dk1"/>
                </a:solidFill>
              </a:rPr>
              <a:t> cases from 2012-2016. </a:t>
            </a:r>
            <a:r>
              <a:rPr lang="en" b="1" i="1" dirty="0">
                <a:solidFill>
                  <a:schemeClr val="dk1"/>
                </a:solidFill>
              </a:rPr>
              <a:t>Gastrointestinal</a:t>
            </a:r>
            <a:r>
              <a:rPr lang="en" dirty="0">
                <a:solidFill>
                  <a:schemeClr val="dk1"/>
                </a:solidFill>
              </a:rPr>
              <a:t> and </a:t>
            </a:r>
            <a:r>
              <a:rPr lang="en" b="1" i="1" dirty="0">
                <a:solidFill>
                  <a:schemeClr val="dk1"/>
                </a:solidFill>
              </a:rPr>
              <a:t>thoracic</a:t>
            </a:r>
            <a:r>
              <a:rPr lang="en" dirty="0">
                <a:solidFill>
                  <a:schemeClr val="dk1"/>
                </a:solidFill>
              </a:rPr>
              <a:t> cancer remained as the top two cancers. While </a:t>
            </a:r>
            <a:r>
              <a:rPr lang="en" b="1" i="1" dirty="0">
                <a:solidFill>
                  <a:schemeClr val="dk1"/>
                </a:solidFill>
              </a:rPr>
              <a:t>urologic </a:t>
            </a:r>
            <a:r>
              <a:rPr lang="en" dirty="0">
                <a:solidFill>
                  <a:schemeClr val="dk1"/>
                </a:solidFill>
              </a:rPr>
              <a:t>and </a:t>
            </a:r>
            <a:r>
              <a:rPr lang="en" b="1" i="1" dirty="0">
                <a:solidFill>
                  <a:schemeClr val="dk1"/>
                </a:solidFill>
              </a:rPr>
              <a:t>head &amp; neck</a:t>
            </a:r>
            <a:r>
              <a:rPr lang="en" dirty="0">
                <a:solidFill>
                  <a:schemeClr val="dk1"/>
                </a:solidFill>
              </a:rPr>
              <a:t> cancer had relatively close numbers of cases across the years, this was followed by </a:t>
            </a:r>
            <a:r>
              <a:rPr lang="en" b="1" i="1" dirty="0">
                <a:solidFill>
                  <a:schemeClr val="dk1"/>
                </a:solidFill>
              </a:rPr>
              <a:t>gynecologic</a:t>
            </a:r>
            <a:r>
              <a:rPr lang="en" dirty="0">
                <a:solidFill>
                  <a:schemeClr val="dk1"/>
                </a:solidFill>
              </a:rPr>
              <a:t> cancer remaining as the top 5th cancer across NYS (when excluding “Other”).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On the next slide, we have included a graph further summarizing the data from this table. </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i="1" dirty="0">
                <a:solidFill>
                  <a:schemeClr val="dk1"/>
                </a:solidFill>
              </a:rPr>
              <a:t>Note: </a:t>
            </a:r>
            <a:r>
              <a:rPr lang="en" dirty="0">
                <a:solidFill>
                  <a:schemeClr val="dk1"/>
                </a:solidFill>
              </a:rPr>
              <a:t>“Other” included the following cancer sites: bone &amp; connective tissue, prostate, testis, other male genital organs, Hodgkin’s disease, non-Hodgkin’s lymphoma, leukemias, multiple myeloma, cancer; other &amp; unspecified primary, and secondary malignancies.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Data Source: SPARCS 2012-2016 Hospital Inpatient Discharge data</a:t>
            </a:r>
            <a:endParaRPr dirty="0">
              <a:solidFill>
                <a:schemeClr val="dk1"/>
              </a:solidFill>
            </a:endParaRPr>
          </a:p>
          <a:p>
            <a:pPr marL="0" lvl="0" indent="0" algn="l" rtl="0">
              <a:spcBef>
                <a:spcPts val="0"/>
              </a:spcBef>
              <a:spcAft>
                <a:spcPts val="0"/>
              </a:spcAft>
              <a:buNone/>
            </a:pPr>
            <a:r>
              <a:rPr lang="en" dirty="0">
                <a:solidFill>
                  <a:schemeClr val="dk1"/>
                </a:solidFill>
              </a:rPr>
              <a:t>Link: </a:t>
            </a:r>
            <a:r>
              <a:rPr lang="en" u="sng" dirty="0">
                <a:solidFill>
                  <a:schemeClr val="hlink"/>
                </a:solidFill>
                <a:hlinkClick r:id="rId3"/>
              </a:rPr>
              <a:t>https://health.data.ny.gov/Health/Hospital-Inpatient-Discharges-SPARCS-De-Identified/u4ud-w55t</a:t>
            </a:r>
            <a:r>
              <a:rPr lang="en" dirty="0">
                <a:solidFill>
                  <a:schemeClr val="dk1"/>
                </a:solidFill>
              </a:rPr>
              <a:t> </a:t>
            </a:r>
            <a:endParaRPr dirty="0">
              <a:solidFill>
                <a:schemeClr val="dk1"/>
              </a:solidFill>
            </a:endParaRPr>
          </a:p>
        </p:txBody>
      </p:sp>
    </p:spTree>
    <p:extLst>
      <p:ext uri="{BB962C8B-B14F-4D97-AF65-F5344CB8AC3E}">
        <p14:creationId xmlns:p14="http://schemas.microsoft.com/office/powerpoint/2010/main" val="90874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cdaef92e1_0_1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cdaef92e1_0_1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When conducting our cancer community health needs assessment in Suffolk County, it should be noted that our sample consisted of 452 Suffolk County residents, who reported living in the towns described in the above slide. The greatest frequency of responses came from Coram (8.41%) followed by Port Jefferson Station (6.23%), Port Jefferson (6.23%), East Setauket (5.92%), Middle Island (5.61%), and Selden (5.61%).</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0" algn="l" rtl="0">
              <a:spcBef>
                <a:spcPts val="0"/>
              </a:spcBef>
              <a:spcAft>
                <a:spcPts val="0"/>
              </a:spcAft>
              <a:buNone/>
            </a:pPr>
            <a:r>
              <a:rPr lang="en" i="1" dirty="0">
                <a:solidFill>
                  <a:schemeClr val="dk1"/>
                </a:solidFill>
              </a:rPr>
              <a:t>Please note that a large number of participants did not identify which town they lived in (N = 131).</a:t>
            </a:r>
            <a:endParaRPr i="1" dirty="0">
              <a:solidFill>
                <a:schemeClr val="dk1"/>
              </a:solidFill>
            </a:endParaRPr>
          </a:p>
          <a:p>
            <a:pPr marL="0" lvl="0" indent="0" algn="l" rtl="0">
              <a:spcBef>
                <a:spcPts val="0"/>
              </a:spcBef>
              <a:spcAft>
                <a:spcPts val="0"/>
              </a:spcAft>
              <a:buNone/>
            </a:pPr>
            <a:endParaRPr i="1" dirty="0">
              <a:solidFill>
                <a:schemeClr val="dk1"/>
              </a:solidFill>
            </a:endParaRPr>
          </a:p>
        </p:txBody>
      </p:sp>
    </p:spTree>
    <p:extLst>
      <p:ext uri="{BB962C8B-B14F-4D97-AF65-F5344CB8AC3E}">
        <p14:creationId xmlns:p14="http://schemas.microsoft.com/office/powerpoint/2010/main" val="328623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334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solidFill>
                  <a:schemeClr val="dk1"/>
                </a:solidFill>
              </a:rPr>
              <a:t>Here we have included another graph summarizing All Cancer Cases from the Mather Service Area.</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In terms of cancer trends, we can infer that the order of the top 5 cancers across Suffolk County includes:  (1) Breast; (2) Gastrointestinal; (3) Gynecologic; (4) Urologic; (5) Thoracic.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Such trends are in line with that of New York State (See Slide 2).</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Overall, the above graph shows that...</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The number of </a:t>
            </a:r>
            <a:r>
              <a:rPr lang="en" b="1" i="1" dirty="0">
                <a:solidFill>
                  <a:schemeClr val="dk1"/>
                </a:solidFill>
              </a:rPr>
              <a:t>breast</a:t>
            </a:r>
            <a:r>
              <a:rPr lang="en" dirty="0">
                <a:solidFill>
                  <a:schemeClr val="dk1"/>
                </a:solidFill>
              </a:rPr>
              <a:t> cancer cases increased from 2012 (n= 952) to 2014 (n=1084). However, from 2014 to 2016, the number of breast cancer cases declined (from n=1084 in 2014 to n=770 in 2016).</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When looking at </a:t>
            </a:r>
            <a:r>
              <a:rPr lang="en" b="1" i="1" dirty="0">
                <a:solidFill>
                  <a:schemeClr val="dk1"/>
                </a:solidFill>
              </a:rPr>
              <a:t>gastrointestinal</a:t>
            </a:r>
            <a:r>
              <a:rPr lang="en" dirty="0">
                <a:solidFill>
                  <a:schemeClr val="dk1"/>
                </a:solidFill>
              </a:rPr>
              <a:t> cases, we can see that it was variable. There was a notable increase in gastrointestinal cases from 520 in 2015 to 766 in 2016. </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The number of </a:t>
            </a:r>
            <a:r>
              <a:rPr lang="en" b="1" i="1" dirty="0">
                <a:solidFill>
                  <a:schemeClr val="dk1"/>
                </a:solidFill>
              </a:rPr>
              <a:t>urologic</a:t>
            </a:r>
            <a:r>
              <a:rPr lang="en" dirty="0">
                <a:solidFill>
                  <a:schemeClr val="dk1"/>
                </a:solidFill>
              </a:rPr>
              <a:t> cases was variable. We can see that the highest number of cases occurred in 2015 (n=544), followed by a decline in 2016 (n=471).</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The number of </a:t>
            </a:r>
            <a:r>
              <a:rPr lang="en" b="1" i="1" dirty="0">
                <a:solidFill>
                  <a:schemeClr val="dk1"/>
                </a:solidFill>
              </a:rPr>
              <a:t>gynecologic </a:t>
            </a:r>
            <a:r>
              <a:rPr lang="en" dirty="0">
                <a:solidFill>
                  <a:schemeClr val="dk1"/>
                </a:solidFill>
              </a:rPr>
              <a:t>cases was also variable. While the number of cases decreased from 502 in 2013 to 426 in 2015, there were additional cases by 2016 (n=509).</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The number of </a:t>
            </a:r>
            <a:r>
              <a:rPr lang="en" b="1" i="1" dirty="0">
                <a:solidFill>
                  <a:schemeClr val="dk1"/>
                </a:solidFill>
              </a:rPr>
              <a:t>thoracic</a:t>
            </a:r>
            <a:r>
              <a:rPr lang="en" dirty="0">
                <a:solidFill>
                  <a:schemeClr val="dk1"/>
                </a:solidFill>
              </a:rPr>
              <a:t> cases generally increased across the years from 2012 (n=386) to 2016 (n=456).</a:t>
            </a:r>
            <a:endParaRPr dirty="0">
              <a:solidFill>
                <a:schemeClr val="dk1"/>
              </a:solidFill>
            </a:endParaRPr>
          </a:p>
          <a:p>
            <a:pPr marL="914400" lvl="0" indent="-298450" algn="l" rtl="0">
              <a:spcBef>
                <a:spcPts val="0"/>
              </a:spcBef>
              <a:spcAft>
                <a:spcPts val="0"/>
              </a:spcAft>
              <a:buClr>
                <a:schemeClr val="dk1"/>
              </a:buClr>
              <a:buSzPts val="1100"/>
              <a:buChar char="●"/>
            </a:pPr>
            <a:r>
              <a:rPr lang="en" dirty="0">
                <a:solidFill>
                  <a:schemeClr val="dk1"/>
                </a:solidFill>
              </a:rPr>
              <a:t>The number of </a:t>
            </a:r>
            <a:r>
              <a:rPr lang="en" b="1" u="sng" dirty="0">
                <a:solidFill>
                  <a:schemeClr val="dk1"/>
                </a:solidFill>
              </a:rPr>
              <a:t>other </a:t>
            </a:r>
            <a:r>
              <a:rPr lang="en" dirty="0">
                <a:solidFill>
                  <a:schemeClr val="dk1"/>
                </a:solidFill>
              </a:rPr>
              <a:t>cancer cases generally declined across the years from 2012 (n=1388) to 2016 (n=1266).</a:t>
            </a:r>
            <a:endParaRPr dirty="0">
              <a:solidFill>
                <a:schemeClr val="dk1"/>
              </a:solidFill>
            </a:endParaRPr>
          </a:p>
          <a:p>
            <a:pPr marL="457200" lvl="0" indent="0" algn="l" rtl="0">
              <a:lnSpc>
                <a:spcPct val="100000"/>
              </a:lnSpc>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Data Source: Tables from </a:t>
            </a:r>
            <a:r>
              <a:rPr lang="en" dirty="0" err="1">
                <a:solidFill>
                  <a:schemeClr val="dk1"/>
                </a:solidFill>
              </a:rPr>
              <a:t>Pg</a:t>
            </a:r>
            <a:r>
              <a:rPr lang="en" dirty="0">
                <a:solidFill>
                  <a:schemeClr val="dk1"/>
                </a:solidFill>
              </a:rPr>
              <a:t> 4 of Mather Hospital Cancer Community Health Needs Assessment Packet (February 11, 2019)</a:t>
            </a:r>
            <a:endParaRPr dirty="0"/>
          </a:p>
        </p:txBody>
      </p:sp>
    </p:spTree>
    <p:extLst>
      <p:ext uri="{BB962C8B-B14F-4D97-AF65-F5344CB8AC3E}">
        <p14:creationId xmlns:p14="http://schemas.microsoft.com/office/powerpoint/2010/main" val="79302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cdaef92e1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cdaef92e1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440"/>
              </a:spcBef>
              <a:spcAft>
                <a:spcPts val="0"/>
              </a:spcAft>
              <a:buSzPts val="1100"/>
              <a:buChar char="●"/>
            </a:pPr>
            <a:r>
              <a:rPr lang="en" dirty="0"/>
              <a:t>45.35% of our participants reported having ever been diagnosed with cancer.</a:t>
            </a:r>
            <a:r>
              <a:rPr lang="en" dirty="0">
                <a:solidFill>
                  <a:schemeClr val="dk1"/>
                </a:solidFill>
              </a:rPr>
              <a:t> Of the cancer diagnoses, breast cancer (13.50%), followed by other types of cancer (12.17%), and skin cancer (11.95%), were the most prevalent in this sample.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Figure 5: Greatest cancer concern was expressed for breast, skin, and colorectal cancers. On the other hand, only 10.62% of participants’ were concerned with oral, head, and neck cancer. 9.73% of participants expressed no concern.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Figure 6: Participants reported receiving breast, skin, and cervical cancer screenings the most. Fewer </a:t>
            </a:r>
            <a:r>
              <a:rPr lang="en-US" dirty="0">
                <a:solidFill>
                  <a:schemeClr val="dk1"/>
                </a:solidFill>
              </a:rPr>
              <a:t>received</a:t>
            </a:r>
            <a:r>
              <a:rPr lang="en" dirty="0">
                <a:solidFill>
                  <a:schemeClr val="dk1"/>
                </a:solidFill>
              </a:rPr>
              <a:t> oral, head, and neck, as well as, lung and prostate screenings. </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While we previously identified the Mather Service Area Top 5 Cancers (Slide 8)  to be  (1) Breast; (2) Gastrointestinal; (3) Gynecologic; (4) Urologic; and (5) Thoracic, it can be seen that the cancers reported from our survey (i.e. with a majority of individuals reporting breast cancer and other cancer) were somewhat in line with the rest of Suffolk County.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Considering how breast cancer represents 20.8% of all cancer treatment within the Mather Service Area, it made sense that majority of participants expressed breast cancer concern (47.79%) and received breast cancer screening (44.91%).     </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9573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24aba50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24aba50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22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baseline="0" dirty="0">
                <a:solidFill>
                  <a:srgbClr val="000000"/>
                </a:solidFill>
                <a:effectLst/>
                <a:latin typeface="Arial"/>
                <a:ea typeface="Arial"/>
                <a:cs typeface="Arial"/>
                <a:sym typeface="Arial"/>
              </a:rPr>
              <a:t>When examining individuals across the Mather-St. Charles service population…</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CHNA survey allowed for the identification underserved groups, factors</a:t>
            </a:r>
            <a:r>
              <a:rPr lang="en-US" sz="1100" b="0" i="0" u="none" strike="noStrike" cap="none" baseline="0" dirty="0">
                <a:solidFill>
                  <a:srgbClr val="000000"/>
                </a:solidFill>
                <a:effectLst/>
                <a:latin typeface="Arial"/>
                <a:ea typeface="Arial"/>
                <a:cs typeface="Arial"/>
                <a:sym typeface="Arial"/>
              </a:rPr>
              <a:t> contributing to health disparities (i.e. race &amp; ethnicity, age, gender, and socioeconomic status), in addition to barriers in healthcare accessibility.</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638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1428750"/>
            <a:ext cx="7543800" cy="1945481"/>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6600"/>
              <a:buFont typeface="Cambria"/>
              <a:buNone/>
              <a:defRPr sz="6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685800" y="3429000"/>
            <a:ext cx="6461760" cy="800100"/>
          </a:xfrm>
          <a:prstGeom prst="rect">
            <a:avLst/>
          </a:prstGeom>
          <a:noFill/>
          <a:ln>
            <a:noFill/>
          </a:ln>
        </p:spPr>
        <p:txBody>
          <a:bodyPr spcFirstLastPara="1" wrap="square" lIns="91425" tIns="91425" rIns="91425" bIns="91425" anchor="t" anchorCtr="0"/>
          <a:lstStyle>
            <a:lvl1pPr marR="0" lvl="0" algn="l">
              <a:lnSpc>
                <a:spcPct val="100000"/>
              </a:lnSpc>
              <a:spcBef>
                <a:spcPts val="400"/>
              </a:spcBef>
              <a:spcAft>
                <a:spcPts val="0"/>
              </a:spcAft>
              <a:buClr>
                <a:schemeClr val="accent1"/>
              </a:buClr>
              <a:buSzPts val="2000"/>
              <a:buFont typeface="Arial"/>
              <a:buNone/>
              <a:defRPr sz="2000" b="0" i="0" u="none" strike="noStrike" cap="none">
                <a:solidFill>
                  <a:srgbClr val="888888"/>
                </a:solidFill>
                <a:latin typeface="Calibri"/>
                <a:ea typeface="Calibri"/>
                <a:cs typeface="Calibri"/>
                <a:sym typeface="Calibri"/>
              </a:defRPr>
            </a:lvl1pPr>
            <a:lvl2pPr marR="0" lvl="1" algn="ctr">
              <a:lnSpc>
                <a:spcPct val="100000"/>
              </a:lnSpc>
              <a:spcBef>
                <a:spcPts val="400"/>
              </a:spcBef>
              <a:spcAft>
                <a:spcPts val="0"/>
              </a:spcAft>
              <a:buClr>
                <a:schemeClr val="accent2"/>
              </a:buClr>
              <a:buSzPts val="2000"/>
              <a:buFont typeface="Arial"/>
              <a:buNone/>
              <a:defRPr sz="2000" b="0" i="0" u="none" strike="noStrike" cap="none">
                <a:solidFill>
                  <a:srgbClr val="888888"/>
                </a:solidFill>
                <a:latin typeface="Calibri"/>
                <a:ea typeface="Calibri"/>
                <a:cs typeface="Calibri"/>
                <a:sym typeface="Calibri"/>
              </a:defRPr>
            </a:lvl2pPr>
            <a:lvl3pPr marR="0" lvl="2" algn="ctr">
              <a:lnSpc>
                <a:spcPct val="100000"/>
              </a:lnSpc>
              <a:spcBef>
                <a:spcPts val="360"/>
              </a:spcBef>
              <a:spcAft>
                <a:spcPts val="0"/>
              </a:spcAft>
              <a:buClr>
                <a:schemeClr val="accent3"/>
              </a:buClr>
              <a:buSzPts val="1800"/>
              <a:buFont typeface="Arial"/>
              <a:buNone/>
              <a:defRPr sz="1800" b="0" i="0" u="none" strike="noStrike" cap="none">
                <a:solidFill>
                  <a:srgbClr val="888888"/>
                </a:solidFill>
                <a:latin typeface="Calibri"/>
                <a:ea typeface="Calibri"/>
                <a:cs typeface="Calibri"/>
                <a:sym typeface="Calibri"/>
              </a:defRPr>
            </a:lvl3pPr>
            <a:lvl4pPr marR="0" lvl="3" algn="ctr">
              <a:lnSpc>
                <a:spcPct val="100000"/>
              </a:lnSpc>
              <a:spcBef>
                <a:spcPts val="320"/>
              </a:spcBef>
              <a:spcAft>
                <a:spcPts val="0"/>
              </a:spcAft>
              <a:buClr>
                <a:schemeClr val="accent4"/>
              </a:buClr>
              <a:buSzPts val="1600"/>
              <a:buFont typeface="Arial"/>
              <a:buNone/>
              <a:defRPr sz="1600" b="0" i="0" u="none" strike="noStrike" cap="none">
                <a:solidFill>
                  <a:srgbClr val="888888"/>
                </a:solidFill>
                <a:latin typeface="Calibri"/>
                <a:ea typeface="Calibri"/>
                <a:cs typeface="Calibri"/>
                <a:sym typeface="Calibri"/>
              </a:defRPr>
            </a:lvl4pPr>
            <a:lvl5pPr marR="0" lvl="4" algn="ctr">
              <a:lnSpc>
                <a:spcPct val="100000"/>
              </a:lnSpc>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R="0" lvl="5" algn="ctr">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R="0" lvl="6" algn="ctr">
              <a:lnSpc>
                <a:spcPct val="100000"/>
              </a:lnSpc>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R="0" lvl="7" algn="ctr">
              <a:lnSpc>
                <a:spcPct val="100000"/>
              </a:lnSpc>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R="0" lvl="8" algn="ctr">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2" name="Google Shape;72;p11"/>
          <p:cNvSpPr txBox="1">
            <a:spLocks noGrp="1"/>
          </p:cNvSpPr>
          <p:nvPr>
            <p:ph type="body" idx="1"/>
          </p:nvPr>
        </p:nvSpPr>
        <p:spPr>
          <a:xfrm rot="5400000">
            <a:off x="2466975" y="-809625"/>
            <a:ext cx="3600450" cy="7620000"/>
          </a:xfrm>
          <a:prstGeom prst="rect">
            <a:avLst/>
          </a:prstGeom>
          <a:noFill/>
          <a:ln>
            <a:noFill/>
          </a:ln>
        </p:spPr>
        <p:txBody>
          <a:bodyPr spcFirstLastPara="1" wrap="square" lIns="91425" tIns="91425" rIns="91425" bIns="91425" anchor="t" anchorCtr="0"/>
          <a:lstStyle>
            <a:lvl1pPr marL="457200" marR="0" lvl="0" indent="-368300" algn="l">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5311378" y="1524000"/>
            <a:ext cx="4388644" cy="17526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8" name="Google Shape;78;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91425" rIns="91425" bIns="91425" anchor="t" anchorCtr="0"/>
          <a:lstStyle>
            <a:lvl1pPr marL="457200" marR="0" lvl="0" indent="-368300" algn="l">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85800" y="1428750"/>
            <a:ext cx="7543800" cy="19455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6600"/>
              <a:buFont typeface="Cambria"/>
              <a:buNone/>
              <a:defRPr sz="6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p14"/>
          <p:cNvSpPr txBox="1">
            <a:spLocks noGrp="1"/>
          </p:cNvSpPr>
          <p:nvPr>
            <p:ph type="subTitle" idx="1"/>
          </p:nvPr>
        </p:nvSpPr>
        <p:spPr>
          <a:xfrm>
            <a:off x="685800" y="3429000"/>
            <a:ext cx="6461700" cy="800100"/>
          </a:xfrm>
          <a:prstGeom prst="rect">
            <a:avLst/>
          </a:prstGeom>
          <a:noFill/>
          <a:ln>
            <a:noFill/>
          </a:ln>
        </p:spPr>
        <p:txBody>
          <a:bodyPr spcFirstLastPara="1" wrap="square" lIns="91425" tIns="91425" rIns="91425" bIns="91425" anchor="t" anchorCtr="0"/>
          <a:lstStyle>
            <a:lvl1pPr marR="0" lvl="0" algn="l" rtl="0">
              <a:spcBef>
                <a:spcPts val="400"/>
              </a:spcBef>
              <a:spcAft>
                <a:spcPts val="0"/>
              </a:spcAft>
              <a:buClr>
                <a:schemeClr val="accent1"/>
              </a:buClr>
              <a:buSzPts val="2000"/>
              <a:buFont typeface="Arial"/>
              <a:buNone/>
              <a:defRPr sz="2000" b="0" i="0" u="none" strike="noStrike" cap="none">
                <a:solidFill>
                  <a:srgbClr val="888888"/>
                </a:solidFill>
                <a:latin typeface="Calibri"/>
                <a:ea typeface="Calibri"/>
                <a:cs typeface="Calibri"/>
                <a:sym typeface="Calibri"/>
              </a:defRPr>
            </a:lvl1pPr>
            <a:lvl2pPr marR="0" lvl="1" algn="ctr" rtl="0">
              <a:spcBef>
                <a:spcPts val="400"/>
              </a:spcBef>
              <a:spcAft>
                <a:spcPts val="0"/>
              </a:spcAft>
              <a:buClr>
                <a:schemeClr val="accent2"/>
              </a:buClr>
              <a:buSzPts val="2000"/>
              <a:buFont typeface="Arial"/>
              <a:buNone/>
              <a:defRPr sz="2000" b="0" i="0" u="none" strike="noStrike" cap="none">
                <a:solidFill>
                  <a:srgbClr val="888888"/>
                </a:solidFill>
                <a:latin typeface="Calibri"/>
                <a:ea typeface="Calibri"/>
                <a:cs typeface="Calibri"/>
                <a:sym typeface="Calibri"/>
              </a:defRPr>
            </a:lvl2pPr>
            <a:lvl3pPr marR="0" lvl="2" algn="ctr" rtl="0">
              <a:spcBef>
                <a:spcPts val="360"/>
              </a:spcBef>
              <a:spcAft>
                <a:spcPts val="0"/>
              </a:spcAft>
              <a:buClr>
                <a:schemeClr val="accent3"/>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spcBef>
                <a:spcPts val="320"/>
              </a:spcBef>
              <a:spcAft>
                <a:spcPts val="0"/>
              </a:spcAft>
              <a:buClr>
                <a:schemeClr val="accent4"/>
              </a:buClr>
              <a:buSzPts val="1600"/>
              <a:buFont typeface="Arial"/>
              <a:buNone/>
              <a:defRPr sz="1600" b="0" i="0" u="none" strike="noStrike" cap="none">
                <a:solidFill>
                  <a:srgbClr val="888888"/>
                </a:solidFill>
                <a:latin typeface="Calibri"/>
                <a:ea typeface="Calibri"/>
                <a:cs typeface="Calibri"/>
                <a:sym typeface="Calibri"/>
              </a:defRPr>
            </a:lvl4pPr>
            <a:lvl5pPr marR="0" lvl="4" algn="ctr" rtl="0">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R="0" lvl="6" algn="ctr" rtl="0">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R="0" lvl="7" algn="ctr" rtl="0">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R="0" lvl="8" algn="ctr"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4"/>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05978"/>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Google Shape;98;p15"/>
          <p:cNvSpPr txBox="1">
            <a:spLocks noGrp="1"/>
          </p:cNvSpPr>
          <p:nvPr>
            <p:ph type="body" idx="1"/>
          </p:nvPr>
        </p:nvSpPr>
        <p:spPr>
          <a:xfrm>
            <a:off x="457200" y="1200150"/>
            <a:ext cx="7620000" cy="36006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5"/>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114800"/>
            <a:ext cx="7659600" cy="876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2"/>
              </a:buClr>
              <a:buSzPts val="3600"/>
              <a:buFont typeface="Cambria"/>
              <a:buNone/>
              <a:defRPr sz="3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p16"/>
          <p:cNvSpPr txBox="1">
            <a:spLocks noGrp="1"/>
          </p:cNvSpPr>
          <p:nvPr>
            <p:ph type="body" idx="1"/>
          </p:nvPr>
        </p:nvSpPr>
        <p:spPr>
          <a:xfrm>
            <a:off x="722313" y="2889647"/>
            <a:ext cx="6135600" cy="12252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accent1"/>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chemeClr val="accent2"/>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chemeClr val="accent3"/>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Google Shape;105;p16"/>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6"/>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05978"/>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0" name="Google Shape;110;p17"/>
          <p:cNvSpPr txBox="1">
            <a:spLocks noGrp="1"/>
          </p:cNvSpPr>
          <p:nvPr>
            <p:ph type="body" idx="1"/>
          </p:nvPr>
        </p:nvSpPr>
        <p:spPr>
          <a:xfrm>
            <a:off x="457200" y="1152144"/>
            <a:ext cx="3657600" cy="3442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body" idx="2"/>
          </p:nvPr>
        </p:nvSpPr>
        <p:spPr>
          <a:xfrm>
            <a:off x="4419600" y="1152144"/>
            <a:ext cx="3657600" cy="3442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7"/>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05978"/>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Google Shape;117;p18"/>
          <p:cNvSpPr txBox="1">
            <a:spLocks noGrp="1"/>
          </p:cNvSpPr>
          <p:nvPr>
            <p:ph type="body" idx="1"/>
          </p:nvPr>
        </p:nvSpPr>
        <p:spPr>
          <a:xfrm>
            <a:off x="457200" y="1151335"/>
            <a:ext cx="3657600" cy="479700"/>
          </a:xfrm>
          <a:prstGeom prst="rect">
            <a:avLst/>
          </a:prstGeom>
          <a:noFill/>
          <a:ln>
            <a:noFill/>
          </a:ln>
        </p:spPr>
        <p:txBody>
          <a:bodyPr spcFirstLastPara="1" wrap="square" lIns="91425" tIns="91425" rIns="91425" bIns="91425" anchor="b" anchorCtr="0"/>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2"/>
          </p:nvPr>
        </p:nvSpPr>
        <p:spPr>
          <a:xfrm>
            <a:off x="457200" y="1631156"/>
            <a:ext cx="36576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body" idx="3"/>
          </p:nvPr>
        </p:nvSpPr>
        <p:spPr>
          <a:xfrm>
            <a:off x="4419600" y="1151335"/>
            <a:ext cx="3657600" cy="479700"/>
          </a:xfrm>
          <a:prstGeom prst="rect">
            <a:avLst/>
          </a:prstGeom>
          <a:noFill/>
          <a:ln>
            <a:noFill/>
          </a:ln>
        </p:spPr>
        <p:txBody>
          <a:bodyPr spcFirstLastPara="1" wrap="square" lIns="91425" tIns="91425" rIns="91425" bIns="91425" anchor="b" anchorCtr="0"/>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body" idx="4"/>
          </p:nvPr>
        </p:nvSpPr>
        <p:spPr>
          <a:xfrm>
            <a:off x="4419600" y="1631156"/>
            <a:ext cx="36576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8"/>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05978"/>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19"/>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0"/>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04801" y="4121658"/>
            <a:ext cx="7772400" cy="4458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2"/>
              </a:buClr>
              <a:buSzPts val="2200"/>
              <a:buFont typeface="Cambria"/>
              <a:buNone/>
              <a:defRPr sz="2200" b="1"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21"/>
          <p:cNvSpPr txBox="1">
            <a:spLocks noGrp="1"/>
          </p:cNvSpPr>
          <p:nvPr>
            <p:ph type="body" idx="1"/>
          </p:nvPr>
        </p:nvSpPr>
        <p:spPr>
          <a:xfrm>
            <a:off x="304799" y="4572000"/>
            <a:ext cx="7772400" cy="457200"/>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1"/>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39" name="Google Shape;139;p21"/>
          <p:cNvSpPr txBox="1">
            <a:spLocks noGrp="1"/>
          </p:cNvSpPr>
          <p:nvPr>
            <p:ph type="body" idx="2"/>
          </p:nvPr>
        </p:nvSpPr>
        <p:spPr>
          <a:xfrm>
            <a:off x="304800" y="285750"/>
            <a:ext cx="7772400" cy="37071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457200" y="1200150"/>
            <a:ext cx="7620000" cy="3600450"/>
          </a:xfrm>
          <a:prstGeom prst="rect">
            <a:avLst/>
          </a:prstGeom>
          <a:noFill/>
          <a:ln>
            <a:noFill/>
          </a:ln>
        </p:spPr>
        <p:txBody>
          <a:bodyPr spcFirstLastPara="1" wrap="square" lIns="91425" tIns="91425" rIns="91425" bIns="91425" anchor="t" anchorCtr="0"/>
          <a:lstStyle>
            <a:lvl1pPr marL="457200" marR="0" lvl="0" indent="-368300" algn="l">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01752" y="4121459"/>
            <a:ext cx="7772400" cy="4461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2"/>
              </a:buClr>
              <a:buSzPts val="2200"/>
              <a:buFont typeface="Cambria"/>
              <a:buNone/>
              <a:defRPr sz="2200" b="1"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2"/>
          <p:cNvSpPr>
            <a:spLocks noGrp="1"/>
          </p:cNvSpPr>
          <p:nvPr>
            <p:ph type="pic" idx="2"/>
          </p:nvPr>
        </p:nvSpPr>
        <p:spPr>
          <a:xfrm>
            <a:off x="0" y="0"/>
            <a:ext cx="84582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5"/>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301752" y="4572000"/>
            <a:ext cx="7772400" cy="459600"/>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2"/>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46" name="Google Shape;146;p22"/>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05978"/>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p23"/>
          <p:cNvSpPr txBox="1">
            <a:spLocks noGrp="1"/>
          </p:cNvSpPr>
          <p:nvPr>
            <p:ph type="body" idx="1"/>
          </p:nvPr>
        </p:nvSpPr>
        <p:spPr>
          <a:xfrm rot="5400000">
            <a:off x="2466900" y="-809550"/>
            <a:ext cx="3600600" cy="76200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5311350" y="1524028"/>
            <a:ext cx="4388700" cy="17526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Google Shape;155;p24"/>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4"/>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2313" y="4114800"/>
            <a:ext cx="7659687" cy="8763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2"/>
              </a:buClr>
              <a:buSzPts val="3600"/>
              <a:buFont typeface="Cambria"/>
              <a:buNone/>
              <a:defRPr sz="3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722313" y="2889647"/>
            <a:ext cx="6135687" cy="1225154"/>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00"/>
              </a:spcBef>
              <a:spcAft>
                <a:spcPts val="0"/>
              </a:spcAft>
              <a:buClr>
                <a:schemeClr val="accent1"/>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chemeClr val="accent2"/>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chemeClr val="accent3"/>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457200" y="1152144"/>
            <a:ext cx="3657600" cy="3442716"/>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4419600" y="1152144"/>
            <a:ext cx="3657600" cy="3442716"/>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7"/>
          <p:cNvSpPr txBox="1">
            <a:spLocks noGrp="1"/>
          </p:cNvSpPr>
          <p:nvPr>
            <p:ph type="body" idx="1"/>
          </p:nvPr>
        </p:nvSpPr>
        <p:spPr>
          <a:xfrm>
            <a:off x="457200" y="1151335"/>
            <a:ext cx="3657600" cy="479822"/>
          </a:xfrm>
          <a:prstGeom prst="rect">
            <a:avLst/>
          </a:prstGeom>
          <a:noFill/>
          <a:ln>
            <a:noFill/>
          </a:ln>
        </p:spPr>
        <p:txBody>
          <a:bodyPr spcFirstLastPara="1" wrap="square" lIns="91425" tIns="91425" rIns="91425" bIns="91425" anchor="b" anchorCtr="0"/>
          <a:lstStyle>
            <a:lvl1pPr marL="457200" marR="0" lvl="0" indent="-228600" algn="ctr">
              <a:lnSpc>
                <a:spcPct val="100000"/>
              </a:lnSpc>
              <a:spcBef>
                <a:spcPts val="400"/>
              </a:spcBef>
              <a:spcAft>
                <a:spcPts val="0"/>
              </a:spcAft>
              <a:buClr>
                <a:schemeClr val="accent1"/>
              </a:buClr>
              <a:buSzPts val="2000"/>
              <a:buFont typeface="Arial"/>
              <a:buNone/>
              <a:defRPr sz="20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accent5"/>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accent2"/>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accent3"/>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457200" y="1631156"/>
            <a:ext cx="3657600" cy="2963466"/>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3"/>
          </p:nvPr>
        </p:nvSpPr>
        <p:spPr>
          <a:xfrm>
            <a:off x="4419600" y="1151335"/>
            <a:ext cx="3657600" cy="479822"/>
          </a:xfrm>
          <a:prstGeom prst="rect">
            <a:avLst/>
          </a:prstGeom>
          <a:noFill/>
          <a:ln>
            <a:noFill/>
          </a:ln>
        </p:spPr>
        <p:txBody>
          <a:bodyPr spcFirstLastPara="1" wrap="square" lIns="91425" tIns="91425" rIns="91425" bIns="91425" anchor="b" anchorCtr="0"/>
          <a:lstStyle>
            <a:lvl1pPr marL="457200" marR="0" lvl="0" indent="-228600" algn="ctr">
              <a:lnSpc>
                <a:spcPct val="100000"/>
              </a:lnSpc>
              <a:spcBef>
                <a:spcPts val="400"/>
              </a:spcBef>
              <a:spcAft>
                <a:spcPts val="0"/>
              </a:spcAft>
              <a:buClr>
                <a:schemeClr val="accent1"/>
              </a:buClr>
              <a:buSzPts val="2000"/>
              <a:buFont typeface="Arial"/>
              <a:buNone/>
              <a:defRPr sz="20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accent5"/>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accent2"/>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accent3"/>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4"/>
          </p:nvPr>
        </p:nvSpPr>
        <p:spPr>
          <a:xfrm>
            <a:off x="4419600" y="1631156"/>
            <a:ext cx="3657600" cy="2963466"/>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8"/>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04801" y="4121658"/>
            <a:ext cx="7772400" cy="445770"/>
          </a:xfrm>
          <a:prstGeom prst="rect">
            <a:avLst/>
          </a:prstGeom>
          <a:noFill/>
          <a:ln>
            <a:noFill/>
          </a:ln>
        </p:spPr>
        <p:txBody>
          <a:bodyPr spcFirstLastPara="1" wrap="square" lIns="91425" tIns="91425" rIns="91425" bIns="91425" anchor="b" anchorCtr="0"/>
          <a:lstStyle>
            <a:lvl1pPr marR="0" lvl="0" algn="ctr">
              <a:lnSpc>
                <a:spcPct val="100000"/>
              </a:lnSpc>
              <a:spcBef>
                <a:spcPts val="0"/>
              </a:spcBef>
              <a:spcAft>
                <a:spcPts val="0"/>
              </a:spcAft>
              <a:buClr>
                <a:schemeClr val="dk2"/>
              </a:buClr>
              <a:buSzPts val="2200"/>
              <a:buFont typeface="Cambria"/>
              <a:buNone/>
              <a:defRPr sz="2200" b="1"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9"/>
          <p:cNvSpPr txBox="1">
            <a:spLocks noGrp="1"/>
          </p:cNvSpPr>
          <p:nvPr>
            <p:ph type="body" idx="1"/>
          </p:nvPr>
        </p:nvSpPr>
        <p:spPr>
          <a:xfrm>
            <a:off x="304799" y="4572000"/>
            <a:ext cx="7772401" cy="457200"/>
          </a:xfrm>
          <a:prstGeom prst="rect">
            <a:avLst/>
          </a:prstGeom>
          <a:noFill/>
          <a:ln>
            <a:noFill/>
          </a:ln>
        </p:spPr>
        <p:txBody>
          <a:bodyPr spcFirstLastPara="1" wrap="square" lIns="91425" tIns="91425" rIns="91425" bIns="91425" anchor="t" anchorCtr="0"/>
          <a:lstStyle>
            <a:lvl1pPr marL="457200" marR="0" lvl="0" indent="-228600" algn="ctr">
              <a:lnSpc>
                <a:spcPct val="100000"/>
              </a:lnSpc>
              <a:spcBef>
                <a:spcPts val="32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accent2"/>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accent5"/>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accent2"/>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accent3"/>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62" name="Google Shape;62;p9"/>
          <p:cNvSpPr txBox="1">
            <a:spLocks noGrp="1"/>
          </p:cNvSpPr>
          <p:nvPr>
            <p:ph type="body" idx="2"/>
          </p:nvPr>
        </p:nvSpPr>
        <p:spPr>
          <a:xfrm>
            <a:off x="304800" y="285750"/>
            <a:ext cx="7772400" cy="3707130"/>
          </a:xfrm>
          <a:prstGeom prst="rect">
            <a:avLst/>
          </a:prstGeom>
          <a:noFill/>
          <a:ln>
            <a:noFill/>
          </a:ln>
        </p:spPr>
        <p:txBody>
          <a:bodyPr spcFirstLastPara="1" wrap="square" lIns="91425" tIns="91425" rIns="91425" bIns="91425" anchor="t" anchorCtr="0"/>
          <a:lstStyle>
            <a:lvl1pPr marL="457200" marR="0" lvl="0" indent="-368300" algn="l">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301752" y="4121459"/>
            <a:ext cx="7772400" cy="445969"/>
          </a:xfrm>
          <a:prstGeom prst="rect">
            <a:avLst/>
          </a:prstGeom>
          <a:noFill/>
          <a:ln>
            <a:noFill/>
          </a:ln>
        </p:spPr>
        <p:txBody>
          <a:bodyPr spcFirstLastPara="1" wrap="square" lIns="91425" tIns="91425" rIns="91425" bIns="91425" anchor="b" anchorCtr="0"/>
          <a:lstStyle>
            <a:lvl1pPr marR="0" lvl="0" algn="ctr">
              <a:lnSpc>
                <a:spcPct val="100000"/>
              </a:lnSpc>
              <a:spcBef>
                <a:spcPts val="0"/>
              </a:spcBef>
              <a:spcAft>
                <a:spcPts val="0"/>
              </a:spcAft>
              <a:buClr>
                <a:schemeClr val="dk2"/>
              </a:buClr>
              <a:buSzPts val="2200"/>
              <a:buFont typeface="Cambria"/>
              <a:buNone/>
              <a:defRPr sz="2200" b="1" i="0" u="none" strike="noStrike" cap="none">
                <a:solidFill>
                  <a:schemeClr val="dk2"/>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5" name="Google Shape;65;p10"/>
          <p:cNvSpPr>
            <a:spLocks noGrp="1"/>
          </p:cNvSpPr>
          <p:nvPr>
            <p:ph type="pic" idx="2"/>
          </p:nvPr>
        </p:nvSpPr>
        <p:spPr>
          <a:xfrm>
            <a:off x="0" y="0"/>
            <a:ext cx="8458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accent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accent5"/>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1"/>
          </p:nvPr>
        </p:nvSpPr>
        <p:spPr>
          <a:xfrm>
            <a:off x="301752" y="4572000"/>
            <a:ext cx="7772400" cy="459486"/>
          </a:xfrm>
          <a:prstGeom prst="rect">
            <a:avLst/>
          </a:prstGeom>
          <a:noFill/>
          <a:ln>
            <a:noFill/>
          </a:ln>
        </p:spPr>
        <p:txBody>
          <a:bodyPr spcFirstLastPara="1" wrap="square" lIns="91425" tIns="91425" rIns="91425" bIns="91425" anchor="t" anchorCtr="0"/>
          <a:lstStyle>
            <a:lvl1pPr marL="457200" marR="0" lvl="0" indent="-228600" algn="ctr">
              <a:lnSpc>
                <a:spcPct val="100000"/>
              </a:lnSpc>
              <a:spcBef>
                <a:spcPts val="32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accent2"/>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accent5"/>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accent2"/>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accent3"/>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69" name="Google Shape;69;p10"/>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7620000" cy="360045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8458200" y="0"/>
            <a:ext cx="6858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9;p1"/>
          <p:cNvSpPr/>
          <p:nvPr/>
        </p:nvSpPr>
        <p:spPr>
          <a:xfrm>
            <a:off x="8458200" y="4114800"/>
            <a:ext cx="685800" cy="514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1"/>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457200" y="205978"/>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 name="Google Shape;84;p13"/>
          <p:cNvSpPr txBox="1">
            <a:spLocks noGrp="1"/>
          </p:cNvSpPr>
          <p:nvPr>
            <p:ph type="body" idx="1"/>
          </p:nvPr>
        </p:nvSpPr>
        <p:spPr>
          <a:xfrm>
            <a:off x="457200" y="1200150"/>
            <a:ext cx="7620000" cy="36006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13"/>
          <p:cNvSpPr/>
          <p:nvPr/>
        </p:nvSpPr>
        <p:spPr>
          <a:xfrm>
            <a:off x="8458200" y="0"/>
            <a:ext cx="6858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a:off x="8458200" y="4114800"/>
            <a:ext cx="685800" cy="51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88" name="Google Shape;88;p13"/>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2" name="Google Shape;132;p25"/>
          <p:cNvPicPr preferRelativeResize="0"/>
          <p:nvPr/>
        </p:nvPicPr>
        <p:blipFill>
          <a:blip r:embed="rId3">
            <a:alphaModFix/>
          </a:blip>
          <a:stretch>
            <a:fillRect/>
          </a:stretch>
        </p:blipFill>
        <p:spPr>
          <a:xfrm>
            <a:off x="4486050" y="1820588"/>
            <a:ext cx="2675225" cy="1040900"/>
          </a:xfrm>
          <a:prstGeom prst="rect">
            <a:avLst/>
          </a:prstGeom>
          <a:noFill/>
          <a:ln>
            <a:noFill/>
          </a:ln>
        </p:spPr>
      </p:pic>
      <p:pic>
        <p:nvPicPr>
          <p:cNvPr id="133" name="Google Shape;133;p25"/>
          <p:cNvPicPr preferRelativeResize="0"/>
          <p:nvPr/>
        </p:nvPicPr>
        <p:blipFill>
          <a:blip r:embed="rId4">
            <a:alphaModFix/>
          </a:blip>
          <a:stretch>
            <a:fillRect/>
          </a:stretch>
        </p:blipFill>
        <p:spPr>
          <a:xfrm>
            <a:off x="3489926" y="439800"/>
            <a:ext cx="1548275" cy="635225"/>
          </a:xfrm>
          <a:prstGeom prst="rect">
            <a:avLst/>
          </a:prstGeom>
          <a:noFill/>
          <a:ln>
            <a:noFill/>
          </a:ln>
        </p:spPr>
      </p:pic>
      <p:sp>
        <p:nvSpPr>
          <p:cNvPr id="134" name="Google Shape;134;p25"/>
          <p:cNvSpPr txBox="1">
            <a:spLocks noGrp="1"/>
          </p:cNvSpPr>
          <p:nvPr>
            <p:ph type="ctrTitle"/>
          </p:nvPr>
        </p:nvSpPr>
        <p:spPr>
          <a:xfrm>
            <a:off x="883000" y="635225"/>
            <a:ext cx="7031100" cy="879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6600"/>
              <a:buFont typeface="Cambria"/>
              <a:buNone/>
            </a:pPr>
            <a:r>
              <a:rPr lang="en" sz="2400"/>
              <a:t>2018 Cancer Community Health Needs Assessment </a:t>
            </a:r>
            <a:endParaRPr sz="2400" b="0" i="0" u="none" strike="noStrike" cap="none">
              <a:solidFill>
                <a:schemeClr val="dk2"/>
              </a:solidFill>
              <a:latin typeface="Cambria"/>
              <a:ea typeface="Cambria"/>
              <a:cs typeface="Cambria"/>
              <a:sym typeface="Cambria"/>
            </a:endParaRPr>
          </a:p>
        </p:txBody>
      </p:sp>
      <p:pic>
        <p:nvPicPr>
          <p:cNvPr id="136" name="Google Shape;136;p25"/>
          <p:cNvPicPr preferRelativeResize="0"/>
          <p:nvPr/>
        </p:nvPicPr>
        <p:blipFill>
          <a:blip r:embed="rId5">
            <a:alphaModFix/>
          </a:blip>
          <a:stretch>
            <a:fillRect/>
          </a:stretch>
        </p:blipFill>
        <p:spPr>
          <a:xfrm>
            <a:off x="4610863" y="2948600"/>
            <a:ext cx="2550413" cy="1700276"/>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569" y="1791868"/>
            <a:ext cx="2534590" cy="8796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4123" y="2948600"/>
            <a:ext cx="2550414" cy="17002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p:nvPr/>
        </p:nvSpPr>
        <p:spPr>
          <a:xfrm>
            <a:off x="0" y="1728475"/>
            <a:ext cx="8458800" cy="1449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txBox="1">
            <a:spLocks noGrp="1"/>
          </p:cNvSpPr>
          <p:nvPr>
            <p:ph type="body" idx="1"/>
          </p:nvPr>
        </p:nvSpPr>
        <p:spPr>
          <a:xfrm>
            <a:off x="1094775" y="1673175"/>
            <a:ext cx="7467300" cy="10668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 sz="3600">
                <a:solidFill>
                  <a:srgbClr val="FFFFFF"/>
                </a:solidFill>
                <a:latin typeface="Cambria"/>
                <a:ea typeface="Cambria"/>
                <a:cs typeface="Cambria"/>
                <a:sym typeface="Cambria"/>
              </a:rPr>
              <a:t>Barriers and Recommendations </a:t>
            </a:r>
            <a:endParaRPr sz="3600">
              <a:solidFill>
                <a:srgbClr val="FFFFFF"/>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914400" y="1261639"/>
            <a:ext cx="3009418" cy="292839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69;p37"/>
          <p:cNvSpPr txBox="1">
            <a:spLocks/>
          </p:cNvSpPr>
          <p:nvPr/>
        </p:nvSpPr>
        <p:spPr>
          <a:xfrm>
            <a:off x="3757012" y="406948"/>
            <a:ext cx="1381200" cy="74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ambria"/>
              <a:buNone/>
              <a:defRPr sz="3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200" dirty="0">
                <a:solidFill>
                  <a:schemeClr val="accent1"/>
                </a:solidFill>
              </a:rPr>
              <a:t>Barriers </a:t>
            </a:r>
          </a:p>
        </p:txBody>
      </p:sp>
      <p:sp>
        <p:nvSpPr>
          <p:cNvPr id="9" name="Google Shape;240;p34"/>
          <p:cNvSpPr txBox="1"/>
          <p:nvPr/>
        </p:nvSpPr>
        <p:spPr>
          <a:xfrm>
            <a:off x="1331733" y="2165868"/>
            <a:ext cx="2062200" cy="1453145"/>
          </a:xfrm>
          <a:prstGeom prst="rect">
            <a:avLst/>
          </a:prstGeom>
          <a:noFill/>
          <a:ln>
            <a:noFill/>
          </a:ln>
        </p:spPr>
        <p:txBody>
          <a:bodyPr spcFirstLastPara="1" wrap="square" lIns="91425" tIns="91425" rIns="91425" bIns="91425" anchor="t" anchorCtr="0">
            <a:noAutofit/>
          </a:bodyPr>
          <a:lstStyle/>
          <a:p>
            <a:pPr marL="342900" lvl="0" indent="-342900" algn="l" rtl="0">
              <a:spcBef>
                <a:spcPts val="440"/>
              </a:spcBef>
              <a:spcAft>
                <a:spcPts val="0"/>
              </a:spcAft>
              <a:buClr>
                <a:schemeClr val="bg1"/>
              </a:buClr>
              <a:buFont typeface="+mj-lt"/>
              <a:buAutoNum type="arabicPeriod"/>
            </a:pPr>
            <a:r>
              <a:rPr lang="en-US" sz="1600" dirty="0">
                <a:solidFill>
                  <a:schemeClr val="bg1"/>
                </a:solidFill>
                <a:latin typeface="Calibri"/>
                <a:ea typeface="Calibri"/>
                <a:cs typeface="Calibri"/>
                <a:sym typeface="Calibri"/>
              </a:rPr>
              <a:t>Race &amp; Ethnicity</a:t>
            </a:r>
          </a:p>
          <a:p>
            <a:pPr marL="342900" lvl="0" indent="-342900" algn="l" rtl="0">
              <a:spcBef>
                <a:spcPts val="440"/>
              </a:spcBef>
              <a:spcAft>
                <a:spcPts val="0"/>
              </a:spcAft>
              <a:buClr>
                <a:schemeClr val="bg1"/>
              </a:buClr>
              <a:buFont typeface="+mj-lt"/>
              <a:buAutoNum type="arabicPeriod"/>
            </a:pPr>
            <a:r>
              <a:rPr lang="en-US" sz="1600" dirty="0">
                <a:solidFill>
                  <a:schemeClr val="bg1"/>
                </a:solidFill>
                <a:latin typeface="Calibri"/>
                <a:ea typeface="Calibri"/>
                <a:cs typeface="Calibri"/>
                <a:sym typeface="Calibri"/>
              </a:rPr>
              <a:t>Age</a:t>
            </a:r>
          </a:p>
          <a:p>
            <a:pPr marL="342900" lvl="0" indent="-342900" algn="l" rtl="0">
              <a:spcBef>
                <a:spcPts val="440"/>
              </a:spcBef>
              <a:spcAft>
                <a:spcPts val="0"/>
              </a:spcAft>
              <a:buClr>
                <a:schemeClr val="bg1"/>
              </a:buClr>
              <a:buFont typeface="+mj-lt"/>
              <a:buAutoNum type="arabicPeriod"/>
            </a:pPr>
            <a:r>
              <a:rPr lang="en-US" sz="1600" dirty="0">
                <a:solidFill>
                  <a:schemeClr val="bg1"/>
                </a:solidFill>
                <a:latin typeface="Calibri"/>
                <a:ea typeface="Calibri"/>
                <a:cs typeface="Calibri"/>
                <a:sym typeface="Calibri"/>
              </a:rPr>
              <a:t>Gender</a:t>
            </a:r>
          </a:p>
          <a:p>
            <a:pPr marL="342900" lvl="0" indent="-342900" algn="l" rtl="0">
              <a:spcBef>
                <a:spcPts val="440"/>
              </a:spcBef>
              <a:spcAft>
                <a:spcPts val="0"/>
              </a:spcAft>
              <a:buClr>
                <a:schemeClr val="bg1"/>
              </a:buClr>
              <a:buFont typeface="+mj-lt"/>
              <a:buAutoNum type="arabicPeriod"/>
            </a:pPr>
            <a:r>
              <a:rPr lang="en-US" sz="1600" dirty="0">
                <a:solidFill>
                  <a:schemeClr val="bg1"/>
                </a:solidFill>
                <a:latin typeface="Calibri"/>
                <a:ea typeface="Calibri"/>
                <a:cs typeface="Calibri"/>
                <a:sym typeface="Calibri"/>
              </a:rPr>
              <a:t>Socioeconomic Status</a:t>
            </a:r>
            <a:endParaRPr sz="1600" dirty="0">
              <a:solidFill>
                <a:schemeClr val="bg1"/>
              </a:solidFill>
              <a:latin typeface="Calibri"/>
              <a:ea typeface="Calibri"/>
              <a:cs typeface="Calibri"/>
              <a:sym typeface="Calibri"/>
            </a:endParaRPr>
          </a:p>
        </p:txBody>
      </p:sp>
      <p:sp>
        <p:nvSpPr>
          <p:cNvPr id="10" name="Google Shape;240;p34"/>
          <p:cNvSpPr txBox="1"/>
          <p:nvPr/>
        </p:nvSpPr>
        <p:spPr>
          <a:xfrm>
            <a:off x="1418845" y="1752056"/>
            <a:ext cx="2062200" cy="575025"/>
          </a:xfrm>
          <a:prstGeom prst="rect">
            <a:avLst/>
          </a:prstGeom>
          <a:noFill/>
          <a:ln>
            <a:noFill/>
          </a:ln>
        </p:spPr>
        <p:txBody>
          <a:bodyPr spcFirstLastPara="1" wrap="square" lIns="91425" tIns="91425" rIns="91425" bIns="91425" anchor="t" anchorCtr="0">
            <a:noAutofit/>
          </a:bodyPr>
          <a:lstStyle/>
          <a:p>
            <a:pPr lvl="0" algn="l" rtl="0">
              <a:spcBef>
                <a:spcPts val="440"/>
              </a:spcBef>
              <a:spcAft>
                <a:spcPts val="0"/>
              </a:spcAft>
            </a:pPr>
            <a:r>
              <a:rPr lang="en-US" sz="1800" b="1" dirty="0">
                <a:solidFill>
                  <a:schemeClr val="bg1"/>
                </a:solidFill>
                <a:latin typeface="Calibri"/>
                <a:ea typeface="Calibri"/>
                <a:cs typeface="Calibri"/>
                <a:sym typeface="Calibri"/>
              </a:rPr>
              <a:t>Health Disparities</a:t>
            </a:r>
            <a:endParaRPr sz="1800" b="1" dirty="0">
              <a:solidFill>
                <a:schemeClr val="bg1"/>
              </a:solidFill>
              <a:latin typeface="Calibri"/>
              <a:ea typeface="Calibri"/>
              <a:cs typeface="Calibri"/>
              <a:sym typeface="Calibri"/>
            </a:endParaRPr>
          </a:p>
        </p:txBody>
      </p:sp>
      <p:sp>
        <p:nvSpPr>
          <p:cNvPr id="12" name="Oval 11"/>
          <p:cNvSpPr/>
          <p:nvPr/>
        </p:nvSpPr>
        <p:spPr>
          <a:xfrm>
            <a:off x="4687747" y="1261640"/>
            <a:ext cx="2939968" cy="292839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240;p34"/>
          <p:cNvSpPr txBox="1"/>
          <p:nvPr/>
        </p:nvSpPr>
        <p:spPr>
          <a:xfrm>
            <a:off x="4982608" y="1785156"/>
            <a:ext cx="2742547" cy="575025"/>
          </a:xfrm>
          <a:prstGeom prst="rect">
            <a:avLst/>
          </a:prstGeom>
          <a:noFill/>
          <a:ln>
            <a:noFill/>
          </a:ln>
        </p:spPr>
        <p:txBody>
          <a:bodyPr spcFirstLastPara="1" wrap="square" lIns="91425" tIns="91425" rIns="91425" bIns="91425" anchor="t" anchorCtr="0">
            <a:noAutofit/>
          </a:bodyPr>
          <a:lstStyle/>
          <a:p>
            <a:pPr lvl="0" algn="l" rtl="0">
              <a:spcBef>
                <a:spcPts val="440"/>
              </a:spcBef>
              <a:spcAft>
                <a:spcPts val="0"/>
              </a:spcAft>
            </a:pPr>
            <a:r>
              <a:rPr lang="en-US" sz="1800" b="1" dirty="0">
                <a:solidFill>
                  <a:schemeClr val="bg1"/>
                </a:solidFill>
                <a:latin typeface="Calibri"/>
                <a:ea typeface="Calibri"/>
                <a:cs typeface="Calibri"/>
                <a:sym typeface="Calibri"/>
              </a:rPr>
              <a:t>Healthcare Accessibility</a:t>
            </a:r>
            <a:endParaRPr sz="1800" b="1" dirty="0">
              <a:solidFill>
                <a:schemeClr val="bg1"/>
              </a:solidFill>
              <a:latin typeface="Calibri"/>
              <a:ea typeface="Calibri"/>
              <a:cs typeface="Calibri"/>
              <a:sym typeface="Calibri"/>
            </a:endParaRPr>
          </a:p>
        </p:txBody>
      </p:sp>
      <p:sp>
        <p:nvSpPr>
          <p:cNvPr id="16" name="Google Shape;240;p34"/>
          <p:cNvSpPr txBox="1"/>
          <p:nvPr/>
        </p:nvSpPr>
        <p:spPr>
          <a:xfrm>
            <a:off x="5138212" y="2198968"/>
            <a:ext cx="2062200" cy="1453145"/>
          </a:xfrm>
          <a:prstGeom prst="rect">
            <a:avLst/>
          </a:prstGeom>
          <a:noFill/>
          <a:ln>
            <a:noFill/>
          </a:ln>
        </p:spPr>
        <p:txBody>
          <a:bodyPr spcFirstLastPara="1" wrap="square" lIns="91425" tIns="91425" rIns="91425" bIns="91425" anchor="t" anchorCtr="0">
            <a:noAutofit/>
          </a:bodyPr>
          <a:lstStyle/>
          <a:p>
            <a:pPr marL="342900" lvl="0" indent="-342900" algn="l" rtl="0">
              <a:spcBef>
                <a:spcPts val="440"/>
              </a:spcBef>
              <a:spcAft>
                <a:spcPts val="0"/>
              </a:spcAft>
              <a:buClr>
                <a:schemeClr val="bg1"/>
              </a:buClr>
              <a:buFont typeface="+mj-lt"/>
              <a:buAutoNum type="arabicPeriod"/>
            </a:pPr>
            <a:r>
              <a:rPr lang="en-US" sz="1600" dirty="0">
                <a:solidFill>
                  <a:schemeClr val="bg1"/>
                </a:solidFill>
                <a:latin typeface="Calibri"/>
                <a:ea typeface="Calibri"/>
                <a:cs typeface="Calibri"/>
                <a:sym typeface="Calibri"/>
              </a:rPr>
              <a:t>Access to Care</a:t>
            </a:r>
          </a:p>
          <a:p>
            <a:pPr marL="342900" lvl="0" indent="-342900" algn="l" rtl="0">
              <a:spcBef>
                <a:spcPts val="440"/>
              </a:spcBef>
              <a:spcAft>
                <a:spcPts val="0"/>
              </a:spcAft>
              <a:buClr>
                <a:schemeClr val="bg1"/>
              </a:buClr>
              <a:buFont typeface="+mj-lt"/>
              <a:buAutoNum type="arabicPeriod"/>
            </a:pPr>
            <a:r>
              <a:rPr lang="en-US" sz="1600" dirty="0">
                <a:solidFill>
                  <a:schemeClr val="bg1"/>
                </a:solidFill>
                <a:latin typeface="Calibri"/>
                <a:ea typeface="Calibri"/>
                <a:cs typeface="Calibri"/>
                <a:sym typeface="Calibri"/>
              </a:rPr>
              <a:t>Barriers to Care</a:t>
            </a:r>
            <a:endParaRPr sz="16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25132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title"/>
          </p:nvPr>
        </p:nvSpPr>
        <p:spPr>
          <a:xfrm>
            <a:off x="3205069" y="166545"/>
            <a:ext cx="2934300" cy="61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200" dirty="0">
                <a:solidFill>
                  <a:schemeClr val="accent1"/>
                </a:solidFill>
              </a:rPr>
              <a:t>Race and Ethnicity</a:t>
            </a:r>
            <a:endParaRPr sz="2200" dirty="0">
              <a:solidFill>
                <a:schemeClr val="accent1"/>
              </a:solidFill>
            </a:endParaRPr>
          </a:p>
        </p:txBody>
      </p:sp>
      <p:sp>
        <p:nvSpPr>
          <p:cNvPr id="276" name="Google Shape;276;p38"/>
          <p:cNvSpPr txBox="1">
            <a:spLocks noGrp="1"/>
          </p:cNvSpPr>
          <p:nvPr>
            <p:ph type="body" idx="1"/>
          </p:nvPr>
        </p:nvSpPr>
        <p:spPr>
          <a:xfrm>
            <a:off x="0" y="832643"/>
            <a:ext cx="3757078" cy="4274400"/>
          </a:xfrm>
          <a:prstGeom prst="rect">
            <a:avLst/>
          </a:prstGeom>
        </p:spPr>
        <p:txBody>
          <a:bodyPr spcFirstLastPara="1" wrap="square" lIns="91425" tIns="91425" rIns="91425" bIns="91425" anchor="t" anchorCtr="0">
            <a:noAutofit/>
          </a:bodyPr>
          <a:lstStyle/>
          <a:p>
            <a:pPr marL="457200" lvl="0" indent="-330200" algn="l" rtl="0">
              <a:spcBef>
                <a:spcPts val="440"/>
              </a:spcBef>
              <a:spcAft>
                <a:spcPts val="0"/>
              </a:spcAft>
              <a:buSzPct val="75000"/>
              <a:buChar char="●"/>
            </a:pPr>
            <a:r>
              <a:rPr lang="en" sz="1400" dirty="0"/>
              <a:t>Small % of minorities reported </a:t>
            </a:r>
            <a:endParaRPr sz="1400" dirty="0"/>
          </a:p>
          <a:p>
            <a:pPr marL="914400" lvl="1" indent="-330200" algn="l" rtl="0">
              <a:spcBef>
                <a:spcPts val="0"/>
              </a:spcBef>
              <a:spcAft>
                <a:spcPts val="0"/>
              </a:spcAft>
              <a:buSzPts val="1600"/>
              <a:buChar char="○"/>
            </a:pPr>
            <a:r>
              <a:rPr lang="en" sz="1400" dirty="0"/>
              <a:t>Not a primary factor in</a:t>
            </a:r>
            <a:r>
              <a:rPr lang="en-US" sz="1400" dirty="0" err="1"/>
              <a:t>fluencing</a:t>
            </a:r>
            <a:r>
              <a:rPr lang="en-US" sz="1400" dirty="0"/>
              <a:t> disparity in these hospitals </a:t>
            </a:r>
          </a:p>
          <a:p>
            <a:pPr marL="914400" lvl="0" indent="0" algn="l" rtl="0">
              <a:spcBef>
                <a:spcPts val="440"/>
              </a:spcBef>
              <a:spcAft>
                <a:spcPts val="0"/>
              </a:spcAft>
              <a:buNone/>
            </a:pPr>
            <a:endParaRPr lang="en-US" sz="1400" dirty="0"/>
          </a:p>
          <a:p>
            <a:pPr marL="457200" lvl="0" indent="-330200" algn="l" rtl="0">
              <a:spcBef>
                <a:spcPts val="440"/>
              </a:spcBef>
              <a:spcAft>
                <a:spcPts val="0"/>
              </a:spcAft>
              <a:buSzPct val="75000"/>
              <a:buChar char="●"/>
            </a:pPr>
            <a:r>
              <a:rPr lang="en" sz="1400" dirty="0"/>
              <a:t>However, survey limitations may have biased results</a:t>
            </a:r>
            <a:endParaRPr sz="1400" dirty="0"/>
          </a:p>
          <a:p>
            <a:pPr marL="914400" lvl="1" indent="-330200" algn="l" rtl="0">
              <a:spcBef>
                <a:spcPts val="0"/>
              </a:spcBef>
              <a:spcAft>
                <a:spcPts val="0"/>
              </a:spcAft>
              <a:buSzPts val="1600"/>
              <a:buChar char="○"/>
            </a:pPr>
            <a:r>
              <a:rPr lang="en" sz="1400" dirty="0"/>
              <a:t>Restricted  hospitals’ abilities to identify barriers affecting diverse Suffolk County populations</a:t>
            </a:r>
            <a:r>
              <a:rPr lang="en" sz="1400" dirty="0">
                <a:latin typeface="Times New Roman"/>
                <a:ea typeface="Times New Roman"/>
                <a:cs typeface="Times New Roman"/>
                <a:sym typeface="Times New Roman"/>
              </a:rPr>
              <a:t> </a:t>
            </a:r>
            <a:endParaRPr sz="1400" dirty="0">
              <a:latin typeface="Times New Roman"/>
              <a:ea typeface="Times New Roman"/>
              <a:cs typeface="Times New Roman"/>
              <a:sym typeface="Times New Roman"/>
            </a:endParaRPr>
          </a:p>
          <a:p>
            <a:pPr marL="914400" lvl="0" indent="0" algn="l" rtl="0">
              <a:spcBef>
                <a:spcPts val="440"/>
              </a:spcBef>
              <a:spcAft>
                <a:spcPts val="0"/>
              </a:spcAft>
              <a:buNone/>
            </a:pPr>
            <a:endParaRPr sz="1400" dirty="0">
              <a:latin typeface="Times New Roman"/>
              <a:ea typeface="Times New Roman"/>
              <a:cs typeface="Times New Roman"/>
              <a:sym typeface="Times New Roman"/>
            </a:endParaRPr>
          </a:p>
          <a:p>
            <a:pPr marL="127000" lvl="0" indent="0" algn="l" rtl="0">
              <a:spcBef>
                <a:spcPts val="440"/>
              </a:spcBef>
              <a:spcAft>
                <a:spcPts val="0"/>
              </a:spcAft>
              <a:buClr>
                <a:srgbClr val="663366"/>
              </a:buClr>
              <a:buSzPts val="1600"/>
              <a:buNone/>
            </a:pPr>
            <a:r>
              <a:rPr lang="en-US" sz="1400" b="1" dirty="0">
                <a:solidFill>
                  <a:schemeClr val="bg2">
                    <a:lumMod val="90000"/>
                    <a:lumOff val="10000"/>
                  </a:schemeClr>
                </a:solidFill>
              </a:rPr>
              <a:t>Survey Suggestions Under Review</a:t>
            </a:r>
          </a:p>
          <a:p>
            <a:pPr marL="412750" indent="-285750">
              <a:buSzPts val="1600"/>
            </a:pPr>
            <a:r>
              <a:rPr lang="en" sz="1400" dirty="0"/>
              <a:t>Expand sampling methods (i.e. distributing in-person surveys or mailed surveys) </a:t>
            </a:r>
          </a:p>
          <a:p>
            <a:pPr marL="412750" indent="-285750">
              <a:buSzPts val="1600"/>
            </a:pPr>
            <a:r>
              <a:rPr lang="en" sz="1400" dirty="0"/>
              <a:t>Offer additional language options</a:t>
            </a:r>
            <a:endParaRPr sz="1400" dirty="0"/>
          </a:p>
        </p:txBody>
      </p:sp>
      <p:pic>
        <p:nvPicPr>
          <p:cNvPr id="277" name="Google Shape;277;p38"/>
          <p:cNvPicPr preferRelativeResize="0"/>
          <p:nvPr/>
        </p:nvPicPr>
        <p:blipFill rotWithShape="1">
          <a:blip r:embed="rId3">
            <a:alphaModFix/>
          </a:blip>
          <a:srcRect l="4474"/>
          <a:stretch/>
        </p:blipFill>
        <p:spPr>
          <a:xfrm>
            <a:off x="3875720" y="1075206"/>
            <a:ext cx="4232012" cy="2792191"/>
          </a:xfrm>
          <a:prstGeom prst="rect">
            <a:avLst/>
          </a:prstGeom>
          <a:noFill/>
          <a:ln>
            <a:noFill/>
          </a:ln>
          <a:effectLst>
            <a:outerShdw blurRad="762000" dist="342900" dir="5400000" algn="ctr" rotWithShape="0">
              <a:srgbClr val="000000">
                <a:alpha val="43137"/>
              </a:srgbClr>
            </a:outerShdw>
            <a:softEdge rad="0"/>
          </a:effectLst>
        </p:spPr>
      </p:pic>
      <p:sp>
        <p:nvSpPr>
          <p:cNvPr id="278" name="Google Shape;278;p38"/>
          <p:cNvSpPr txBox="1">
            <a:spLocks noGrp="1"/>
          </p:cNvSpPr>
          <p:nvPr>
            <p:ph type="body" idx="1"/>
          </p:nvPr>
        </p:nvSpPr>
        <p:spPr>
          <a:xfrm>
            <a:off x="3875720" y="3837797"/>
            <a:ext cx="4232012" cy="338240"/>
          </a:xfrm>
          <a:prstGeom prst="rect">
            <a:avLst/>
          </a:prstGeom>
          <a:solidFill>
            <a:schemeClr val="bg1"/>
          </a:solidFill>
        </p:spPr>
        <p:txBody>
          <a:bodyPr spcFirstLastPara="1" wrap="square" lIns="91425" tIns="91425" rIns="91425" bIns="91425" anchor="t" anchorCtr="0">
            <a:noAutofit/>
          </a:bodyPr>
          <a:lstStyle/>
          <a:p>
            <a:pPr marL="0" lvl="0" indent="0" algn="l" rtl="0">
              <a:spcBef>
                <a:spcPts val="440"/>
              </a:spcBef>
              <a:spcAft>
                <a:spcPts val="0"/>
              </a:spcAft>
              <a:buNone/>
            </a:pPr>
            <a:r>
              <a:rPr lang="en" sz="1100" dirty="0">
                <a:latin typeface="Times New Roman"/>
                <a:ea typeface="Times New Roman"/>
                <a:cs typeface="Times New Roman"/>
                <a:sym typeface="Times New Roman"/>
              </a:rPr>
              <a:t>	      Figure 7: CHNA Survey: Participant Race/Ethnicity</a:t>
            </a:r>
            <a:endParaRPr sz="1100" dirty="0">
              <a:latin typeface="Times New Roman"/>
              <a:ea typeface="Times New Roman"/>
              <a:cs typeface="Times New Roman"/>
              <a:sym typeface="Times New Roman"/>
            </a:endParaRPr>
          </a:p>
          <a:p>
            <a:pPr marL="0" lvl="0" indent="0" algn="l" rtl="0">
              <a:spcBef>
                <a:spcPts val="44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3892050" y="158700"/>
            <a:ext cx="1359900" cy="52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solidFill>
              </a:rPr>
              <a:t>Age </a:t>
            </a:r>
            <a:endParaRPr sz="2200" dirty="0">
              <a:solidFill>
                <a:schemeClr val="accent1"/>
              </a:solidFill>
            </a:endParaRPr>
          </a:p>
        </p:txBody>
      </p:sp>
      <p:sp>
        <p:nvSpPr>
          <p:cNvPr id="284" name="Google Shape;284;p39"/>
          <p:cNvSpPr txBox="1">
            <a:spLocks noGrp="1"/>
          </p:cNvSpPr>
          <p:nvPr>
            <p:ph type="body" idx="1"/>
          </p:nvPr>
        </p:nvSpPr>
        <p:spPr>
          <a:xfrm>
            <a:off x="135750" y="678900"/>
            <a:ext cx="8250300" cy="4464600"/>
          </a:xfrm>
          <a:prstGeom prst="rect">
            <a:avLst/>
          </a:prstGeom>
        </p:spPr>
        <p:txBody>
          <a:bodyPr spcFirstLastPara="1" wrap="square" lIns="91425" tIns="91425" rIns="91425" bIns="91425" anchor="t" anchorCtr="0">
            <a:noAutofit/>
          </a:bodyPr>
          <a:lstStyle/>
          <a:p>
            <a:pPr marL="457200" lvl="0" indent="-330200" algn="l" rtl="0">
              <a:spcBef>
                <a:spcPts val="440"/>
              </a:spcBef>
              <a:spcAft>
                <a:spcPts val="0"/>
              </a:spcAft>
              <a:buSzPts val="1600"/>
              <a:buChar char="•"/>
            </a:pPr>
            <a:r>
              <a:rPr lang="en" sz="1600" dirty="0"/>
              <a:t>Approximately</a:t>
            </a:r>
            <a:r>
              <a:rPr lang="en" sz="1600" dirty="0">
                <a:solidFill>
                  <a:schemeClr val="bg2">
                    <a:lumMod val="75000"/>
                    <a:lumOff val="25000"/>
                  </a:schemeClr>
                </a:solidFill>
              </a:rPr>
              <a:t> </a:t>
            </a:r>
            <a:r>
              <a:rPr lang="en" sz="1600" dirty="0">
                <a:solidFill>
                  <a:schemeClr val="bg2">
                    <a:lumMod val="90000"/>
                    <a:lumOff val="10000"/>
                  </a:schemeClr>
                </a:solidFill>
              </a:rPr>
              <a:t>63% </a:t>
            </a:r>
            <a:r>
              <a:rPr lang="en" sz="1600" dirty="0"/>
              <a:t>of participants reported to be 61 years of age or older</a:t>
            </a:r>
            <a:endParaRPr sz="1600" dirty="0"/>
          </a:p>
          <a:p>
            <a:pPr marL="457200" lvl="0" indent="0" algn="l" rtl="0">
              <a:spcBef>
                <a:spcPts val="440"/>
              </a:spcBef>
              <a:spcAft>
                <a:spcPts val="0"/>
              </a:spcAft>
              <a:buNone/>
            </a:pPr>
            <a:endParaRPr sz="1600" dirty="0"/>
          </a:p>
          <a:p>
            <a:pPr marL="127000" lvl="0" indent="0" algn="l" rtl="0">
              <a:spcBef>
                <a:spcPts val="440"/>
              </a:spcBef>
              <a:spcAft>
                <a:spcPts val="0"/>
              </a:spcAft>
              <a:buSzPts val="1600"/>
              <a:buNone/>
            </a:pPr>
            <a:r>
              <a:rPr lang="en" sz="1600" b="1" dirty="0">
                <a:solidFill>
                  <a:schemeClr val="bg2">
                    <a:lumMod val="90000"/>
                    <a:lumOff val="10000"/>
                  </a:schemeClr>
                </a:solidFill>
              </a:rPr>
              <a:t>Sources of disparity associated with old age </a:t>
            </a:r>
            <a:endParaRPr sz="1600" b="1" dirty="0">
              <a:solidFill>
                <a:schemeClr val="bg2">
                  <a:lumMod val="90000"/>
                  <a:lumOff val="10000"/>
                </a:schemeClr>
              </a:solidFill>
            </a:endParaRPr>
          </a:p>
          <a:p>
            <a:pPr marL="914400" lvl="1" indent="-330200" algn="l" rtl="0">
              <a:spcBef>
                <a:spcPts val="0"/>
              </a:spcBef>
              <a:spcAft>
                <a:spcPts val="0"/>
              </a:spcAft>
              <a:buClr>
                <a:schemeClr val="accent1"/>
              </a:buClr>
              <a:buSzPts val="1600"/>
              <a:buChar char="•"/>
            </a:pPr>
            <a:r>
              <a:rPr lang="en" sz="1600" dirty="0"/>
              <a:t>Fear of results</a:t>
            </a:r>
            <a:endParaRPr sz="1600" dirty="0"/>
          </a:p>
          <a:p>
            <a:pPr marL="914400" lvl="1" indent="-330200" algn="l" rtl="0">
              <a:spcBef>
                <a:spcPts val="0"/>
              </a:spcBef>
              <a:spcAft>
                <a:spcPts val="0"/>
              </a:spcAft>
              <a:buClr>
                <a:schemeClr val="accent1"/>
              </a:buClr>
              <a:buSzPts val="1600"/>
              <a:buChar char="•"/>
            </a:pPr>
            <a:r>
              <a:rPr lang="en" sz="1600" dirty="0"/>
              <a:t>Cost burdens</a:t>
            </a:r>
          </a:p>
          <a:p>
            <a:pPr marL="584200" lvl="1" indent="0" algn="l" rtl="0">
              <a:spcBef>
                <a:spcPts val="0"/>
              </a:spcBef>
              <a:spcAft>
                <a:spcPts val="0"/>
              </a:spcAft>
              <a:buClr>
                <a:schemeClr val="accent1"/>
              </a:buClr>
              <a:buSzPts val="1600"/>
              <a:buNone/>
            </a:pPr>
            <a:endParaRPr sz="1600" dirty="0"/>
          </a:p>
          <a:p>
            <a:pPr marL="127000" lvl="0" indent="0" algn="l" rtl="0">
              <a:spcBef>
                <a:spcPts val="0"/>
              </a:spcBef>
              <a:spcAft>
                <a:spcPts val="0"/>
              </a:spcAft>
              <a:buSzPts val="1600"/>
              <a:buNone/>
            </a:pPr>
            <a:r>
              <a:rPr lang="en" sz="1600" b="1" dirty="0">
                <a:solidFill>
                  <a:schemeClr val="bg2">
                    <a:lumMod val="90000"/>
                    <a:lumOff val="10000"/>
                  </a:schemeClr>
                </a:solidFill>
              </a:rPr>
              <a:t>Consequences </a:t>
            </a:r>
            <a:endParaRPr sz="1600" b="1" dirty="0">
              <a:solidFill>
                <a:schemeClr val="bg2">
                  <a:lumMod val="90000"/>
                  <a:lumOff val="10000"/>
                </a:schemeClr>
              </a:solidFill>
            </a:endParaRPr>
          </a:p>
          <a:p>
            <a:pPr marL="914400" lvl="1" indent="-330200" algn="l" rtl="0">
              <a:spcBef>
                <a:spcPts val="0"/>
              </a:spcBef>
              <a:spcAft>
                <a:spcPts val="0"/>
              </a:spcAft>
              <a:buClr>
                <a:schemeClr val="accent1"/>
              </a:buClr>
              <a:buSzPts val="1600"/>
              <a:buChar char="•"/>
            </a:pPr>
            <a:r>
              <a:rPr lang="en" sz="1600" dirty="0"/>
              <a:t>Delays in </a:t>
            </a:r>
            <a:r>
              <a:rPr lang="en-US" sz="1600" dirty="0"/>
              <a:t>seeking medical attention</a:t>
            </a:r>
          </a:p>
          <a:p>
            <a:pPr lvl="1" indent="-330200">
              <a:spcBef>
                <a:spcPts val="0"/>
              </a:spcBef>
              <a:buClr>
                <a:schemeClr val="accent1"/>
              </a:buClr>
              <a:buSzPts val="1600"/>
            </a:pPr>
            <a:r>
              <a:rPr lang="en" sz="1600" dirty="0"/>
              <a:t>Underutilization of preventative care services (i.e., cancer screenings, immunizations)</a:t>
            </a:r>
            <a:endParaRPr lang="en-US" sz="1600" dirty="0"/>
          </a:p>
          <a:p>
            <a:pPr marL="914400" lvl="0" indent="0" algn="l" rtl="0">
              <a:spcBef>
                <a:spcPts val="440"/>
              </a:spcBef>
              <a:spcAft>
                <a:spcPts val="0"/>
              </a:spcAft>
              <a:buNone/>
            </a:pPr>
            <a:endParaRPr sz="1600" dirty="0"/>
          </a:p>
          <a:p>
            <a:pPr marL="127000" lvl="0" indent="0" algn="l" rtl="0">
              <a:spcBef>
                <a:spcPts val="440"/>
              </a:spcBef>
              <a:spcAft>
                <a:spcPts val="0"/>
              </a:spcAft>
              <a:buSzPts val="1600"/>
              <a:buNone/>
            </a:pPr>
            <a:r>
              <a:rPr lang="en" sz="1600" b="1" dirty="0">
                <a:solidFill>
                  <a:schemeClr val="bg2">
                    <a:lumMod val="90000"/>
                    <a:lumOff val="10000"/>
                  </a:schemeClr>
                </a:solidFill>
              </a:rPr>
              <a:t>Suggestions </a:t>
            </a:r>
            <a:r>
              <a:rPr lang="en-US" sz="1600" b="1" dirty="0">
                <a:solidFill>
                  <a:schemeClr val="bg2">
                    <a:lumMod val="90000"/>
                    <a:lumOff val="10000"/>
                  </a:schemeClr>
                </a:solidFill>
              </a:rPr>
              <a:t>Under Review</a:t>
            </a:r>
            <a:endParaRPr sz="1600" b="1" dirty="0">
              <a:solidFill>
                <a:schemeClr val="bg2">
                  <a:lumMod val="90000"/>
                  <a:lumOff val="10000"/>
                </a:schemeClr>
              </a:solidFill>
            </a:endParaRPr>
          </a:p>
          <a:p>
            <a:pPr marL="914400" lvl="1" indent="-330200" algn="l" rtl="0">
              <a:spcBef>
                <a:spcPts val="0"/>
              </a:spcBef>
              <a:spcAft>
                <a:spcPts val="0"/>
              </a:spcAft>
              <a:buClr>
                <a:schemeClr val="accent1"/>
              </a:buClr>
              <a:buSzPts val="1600"/>
              <a:buChar char="•"/>
            </a:pPr>
            <a:r>
              <a:rPr lang="en-US" sz="1600" dirty="0"/>
              <a:t>Distribution of information on treatment costs, preventative care services, and alternative financial plans </a:t>
            </a:r>
            <a:endParaRPr sz="1800" dirty="0"/>
          </a:p>
          <a:p>
            <a:pPr marL="457200" lvl="0" indent="0" algn="l" rtl="0">
              <a:spcBef>
                <a:spcPts val="44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3539964" y="169547"/>
            <a:ext cx="1765200" cy="65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solidFill>
              </a:rPr>
              <a:t>Gender</a:t>
            </a:r>
            <a:endParaRPr sz="2200" dirty="0">
              <a:solidFill>
                <a:schemeClr val="accent1"/>
              </a:solidFill>
            </a:endParaRPr>
          </a:p>
        </p:txBody>
      </p:sp>
      <p:sp>
        <p:nvSpPr>
          <p:cNvPr id="290" name="Google Shape;290;p40"/>
          <p:cNvSpPr txBox="1">
            <a:spLocks noGrp="1"/>
          </p:cNvSpPr>
          <p:nvPr>
            <p:ph type="body" idx="1"/>
          </p:nvPr>
        </p:nvSpPr>
        <p:spPr>
          <a:xfrm>
            <a:off x="3539964" y="975709"/>
            <a:ext cx="4694700" cy="4283700"/>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SzPts val="1600"/>
              <a:buNone/>
            </a:pPr>
            <a:r>
              <a:rPr lang="en" sz="1600" b="1" dirty="0">
                <a:solidFill>
                  <a:schemeClr val="bg2">
                    <a:lumMod val="90000"/>
                    <a:lumOff val="10000"/>
                  </a:schemeClr>
                </a:solidFill>
              </a:rPr>
              <a:t>Factors affecting life expectancy gap since birth</a:t>
            </a:r>
          </a:p>
          <a:p>
            <a:pPr marL="127000" lvl="0" indent="0" algn="l" rtl="0">
              <a:spcBef>
                <a:spcPts val="0"/>
              </a:spcBef>
              <a:spcAft>
                <a:spcPts val="0"/>
              </a:spcAft>
              <a:buSzPts val="1600"/>
              <a:buNone/>
            </a:pPr>
            <a:endParaRPr lang="en" sz="1600" b="1" dirty="0">
              <a:solidFill>
                <a:schemeClr val="bg2">
                  <a:lumMod val="90000"/>
                  <a:lumOff val="10000"/>
                </a:schemeClr>
              </a:solidFill>
            </a:endParaRPr>
          </a:p>
          <a:p>
            <a:pPr indent="-330200">
              <a:spcBef>
                <a:spcPts val="0"/>
              </a:spcBef>
              <a:buSzPts val="1600"/>
            </a:pPr>
            <a:r>
              <a:rPr lang="en" sz="1800" dirty="0"/>
              <a:t>Higher female mortality </a:t>
            </a:r>
          </a:p>
          <a:p>
            <a:pPr lvl="1" indent="-330200">
              <a:spcBef>
                <a:spcPts val="0"/>
              </a:spcBef>
              <a:buClr>
                <a:schemeClr val="accent1"/>
              </a:buClr>
              <a:buSzPts val="1600"/>
            </a:pPr>
            <a:r>
              <a:rPr lang="en" sz="1600" dirty="0"/>
              <a:t>Rises in opioid use, obesity, and smoking related diseases</a:t>
            </a:r>
            <a:endParaRPr sz="1400" dirty="0"/>
          </a:p>
          <a:p>
            <a:pPr indent="-330200">
              <a:spcBef>
                <a:spcPts val="0"/>
              </a:spcBef>
              <a:buSzPts val="1600"/>
            </a:pPr>
            <a:r>
              <a:rPr lang="en" sz="1800" dirty="0"/>
              <a:t>Higher un-insurance rates among men</a:t>
            </a:r>
          </a:p>
          <a:p>
            <a:pPr lvl="1" indent="-330200">
              <a:spcBef>
                <a:spcPts val="0"/>
              </a:spcBef>
              <a:buClr>
                <a:schemeClr val="accent1"/>
              </a:buClr>
              <a:buSzPts val="1600"/>
            </a:pPr>
            <a:r>
              <a:rPr lang="en" sz="1600" dirty="0"/>
              <a:t>Limitations in access to preventive services (i.e. cancer screenings) and quality care</a:t>
            </a:r>
          </a:p>
          <a:p>
            <a:pPr marL="1041400" lvl="2" indent="0">
              <a:spcBef>
                <a:spcPts val="0"/>
              </a:spcBef>
              <a:buClr>
                <a:schemeClr val="accent1"/>
              </a:buClr>
              <a:buSzPts val="1600"/>
              <a:buNone/>
            </a:pPr>
            <a:endParaRPr sz="1400" dirty="0"/>
          </a:p>
          <a:p>
            <a:pPr marL="139700" lvl="0" indent="0">
              <a:spcBef>
                <a:spcPts val="0"/>
              </a:spcBef>
              <a:buSzPts val="1400"/>
              <a:buNone/>
            </a:pPr>
            <a:r>
              <a:rPr lang="en" sz="1600" b="1" dirty="0">
                <a:solidFill>
                  <a:schemeClr val="bg2">
                    <a:lumMod val="90000"/>
                    <a:lumOff val="10000"/>
                  </a:schemeClr>
                </a:solidFill>
              </a:rPr>
              <a:t>Suggestions </a:t>
            </a:r>
            <a:r>
              <a:rPr lang="en-US" sz="1600" b="1" dirty="0">
                <a:solidFill>
                  <a:schemeClr val="bg2">
                    <a:lumMod val="90000"/>
                    <a:lumOff val="10000"/>
                  </a:schemeClr>
                </a:solidFill>
              </a:rPr>
              <a:t>Under Review</a:t>
            </a:r>
            <a:endParaRPr lang="en" sz="1600" b="1" dirty="0">
              <a:solidFill>
                <a:schemeClr val="bg2">
                  <a:lumMod val="90000"/>
                  <a:lumOff val="10000"/>
                </a:schemeClr>
              </a:solidFill>
            </a:endParaRPr>
          </a:p>
          <a:p>
            <a:pPr marL="139700" lvl="0" indent="0" algn="l" rtl="0">
              <a:spcBef>
                <a:spcPts val="0"/>
              </a:spcBef>
              <a:spcAft>
                <a:spcPts val="0"/>
              </a:spcAft>
              <a:buSzPts val="1400"/>
              <a:buNone/>
            </a:pPr>
            <a:endParaRPr sz="1600" b="1" dirty="0">
              <a:solidFill>
                <a:schemeClr val="bg2">
                  <a:lumMod val="90000"/>
                  <a:lumOff val="10000"/>
                </a:schemeClr>
              </a:solidFill>
            </a:endParaRPr>
          </a:p>
          <a:p>
            <a:pPr indent="-330200">
              <a:spcBef>
                <a:spcPts val="0"/>
              </a:spcBef>
              <a:buSzPts val="1600"/>
            </a:pPr>
            <a:r>
              <a:rPr lang="en" sz="1800" dirty="0"/>
              <a:t>Distribute information about free or reduced-cost preventative care services</a:t>
            </a:r>
            <a:endParaRPr sz="1800" dirty="0"/>
          </a:p>
        </p:txBody>
      </p:sp>
      <p:pic>
        <p:nvPicPr>
          <p:cNvPr id="291" name="Google Shape;291;p40"/>
          <p:cNvPicPr preferRelativeResize="0"/>
          <p:nvPr/>
        </p:nvPicPr>
        <p:blipFill rotWithShape="1">
          <a:blip r:embed="rId3">
            <a:alphaModFix/>
          </a:blip>
          <a:srcRect l="15610" t="3679" r="14041"/>
          <a:stretch/>
        </p:blipFill>
        <p:spPr>
          <a:xfrm>
            <a:off x="349407" y="1164025"/>
            <a:ext cx="3032993" cy="2568775"/>
          </a:xfrm>
          <a:prstGeom prst="rect">
            <a:avLst/>
          </a:prstGeom>
          <a:noFill/>
          <a:ln>
            <a:noFill/>
          </a:ln>
          <a:effectLst>
            <a:outerShdw blurRad="393700" dist="88900" dir="7740000" sx="102000" sy="102000" algn="ctr" rotWithShape="0">
              <a:srgbClr val="000000">
                <a:alpha val="28000"/>
              </a:srgbClr>
            </a:outerShdw>
          </a:effectLst>
        </p:spPr>
      </p:pic>
      <p:sp>
        <p:nvSpPr>
          <p:cNvPr id="292" name="Google Shape;292;p40"/>
          <p:cNvSpPr txBox="1"/>
          <p:nvPr/>
        </p:nvSpPr>
        <p:spPr>
          <a:xfrm>
            <a:off x="349407" y="3587427"/>
            <a:ext cx="3032993" cy="290745"/>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latin typeface="Times New Roman"/>
                <a:ea typeface="Times New Roman"/>
                <a:cs typeface="Times New Roman"/>
                <a:sym typeface="Times New Roman"/>
              </a:rPr>
              <a:t>Figure 8: CHNA Survey: Participant Gender</a:t>
            </a:r>
            <a:endParaRPr sz="11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3009133" y="126581"/>
            <a:ext cx="3512100" cy="47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solidFill>
              </a:rPr>
              <a:t>Socioeconomic Status </a:t>
            </a:r>
            <a:endParaRPr sz="2200" dirty="0">
              <a:solidFill>
                <a:schemeClr val="accent1"/>
              </a:solidFill>
            </a:endParaRPr>
          </a:p>
        </p:txBody>
      </p:sp>
      <p:sp>
        <p:nvSpPr>
          <p:cNvPr id="298" name="Google Shape;298;p41"/>
          <p:cNvSpPr txBox="1">
            <a:spLocks noGrp="1"/>
          </p:cNvSpPr>
          <p:nvPr>
            <p:ph type="body" idx="1"/>
          </p:nvPr>
        </p:nvSpPr>
        <p:spPr>
          <a:xfrm>
            <a:off x="340315" y="605381"/>
            <a:ext cx="7621500" cy="4263000"/>
          </a:xfrm>
          <a:prstGeom prst="rect">
            <a:avLst/>
          </a:prstGeom>
        </p:spPr>
        <p:txBody>
          <a:bodyPr spcFirstLastPara="1" wrap="square" lIns="91425" tIns="91425" rIns="91425" bIns="91425" anchor="t" anchorCtr="0">
            <a:noAutofit/>
          </a:bodyPr>
          <a:lstStyle/>
          <a:p>
            <a:pPr marL="127000" lvl="0" indent="0" algn="l" rtl="0">
              <a:spcBef>
                <a:spcPts val="440"/>
              </a:spcBef>
              <a:spcAft>
                <a:spcPts val="0"/>
              </a:spcAft>
              <a:buSzPts val="1600"/>
              <a:buNone/>
            </a:pPr>
            <a:r>
              <a:rPr lang="en-US" sz="1600" b="1" dirty="0">
                <a:solidFill>
                  <a:schemeClr val="bg2">
                    <a:lumMod val="90000"/>
                    <a:lumOff val="10000"/>
                  </a:schemeClr>
                </a:solidFill>
              </a:rPr>
              <a:t>Participants’ SES</a:t>
            </a:r>
            <a:endParaRPr sz="1600" b="1" dirty="0">
              <a:solidFill>
                <a:schemeClr val="bg2">
                  <a:lumMod val="90000"/>
                  <a:lumOff val="10000"/>
                </a:schemeClr>
              </a:solidFill>
            </a:endParaRPr>
          </a:p>
          <a:p>
            <a:pPr marL="914400" lvl="1" indent="-330200" algn="l" rtl="0">
              <a:spcBef>
                <a:spcPts val="0"/>
              </a:spcBef>
              <a:spcAft>
                <a:spcPts val="0"/>
              </a:spcAft>
              <a:buClr>
                <a:schemeClr val="accent1"/>
              </a:buClr>
              <a:buSzPts val="1600"/>
              <a:buChar char="•"/>
            </a:pPr>
            <a:r>
              <a:rPr lang="en" sz="1600" dirty="0">
                <a:solidFill>
                  <a:schemeClr val="accent1"/>
                </a:solidFill>
              </a:rPr>
              <a:t>5% </a:t>
            </a:r>
            <a:r>
              <a:rPr lang="en" sz="1600" dirty="0"/>
              <a:t>of participants reported needing government assistance such as SNAP, Medicaid, or Section 8 housing</a:t>
            </a:r>
            <a:endParaRPr sz="1600" dirty="0"/>
          </a:p>
          <a:p>
            <a:pPr marL="914400" lvl="1" indent="-330200" algn="l" rtl="0">
              <a:spcBef>
                <a:spcPts val="0"/>
              </a:spcBef>
              <a:spcAft>
                <a:spcPts val="0"/>
              </a:spcAft>
              <a:buClr>
                <a:schemeClr val="accent1"/>
              </a:buClr>
              <a:buSzPts val="1600"/>
              <a:buChar char="•"/>
            </a:pPr>
            <a:r>
              <a:rPr lang="en" sz="1600" dirty="0">
                <a:solidFill>
                  <a:schemeClr val="accent1"/>
                </a:solidFill>
              </a:rPr>
              <a:t>3.8% </a:t>
            </a:r>
            <a:r>
              <a:rPr lang="en" sz="1600" dirty="0"/>
              <a:t>of participants were unemployed </a:t>
            </a:r>
            <a:endParaRPr sz="1600" dirty="0"/>
          </a:p>
          <a:p>
            <a:pPr marL="914400" lvl="1" indent="-330200" algn="l" rtl="0">
              <a:spcBef>
                <a:spcPts val="0"/>
              </a:spcBef>
              <a:spcAft>
                <a:spcPts val="0"/>
              </a:spcAft>
              <a:buClr>
                <a:schemeClr val="accent1"/>
              </a:buClr>
              <a:buSzPts val="1600"/>
              <a:buChar char="•"/>
            </a:pPr>
            <a:r>
              <a:rPr lang="en" sz="1600" dirty="0">
                <a:solidFill>
                  <a:schemeClr val="accent1"/>
                </a:solidFill>
              </a:rPr>
              <a:t>7.16% </a:t>
            </a:r>
            <a:r>
              <a:rPr lang="en" sz="1600" dirty="0"/>
              <a:t>of participants reported earning an income below the federal poverty level</a:t>
            </a:r>
          </a:p>
          <a:p>
            <a:pPr marL="914400" lvl="1" indent="-330200" algn="l" rtl="0">
              <a:spcBef>
                <a:spcPts val="0"/>
              </a:spcBef>
              <a:spcAft>
                <a:spcPts val="0"/>
              </a:spcAft>
              <a:buClr>
                <a:schemeClr val="accent1"/>
              </a:buClr>
              <a:buSzPts val="1600"/>
              <a:buChar char="•"/>
            </a:pPr>
            <a:endParaRPr sz="1600" dirty="0"/>
          </a:p>
          <a:p>
            <a:pPr marL="127000" lvl="0" indent="0" algn="l" rtl="0">
              <a:spcBef>
                <a:spcPts val="440"/>
              </a:spcBef>
              <a:spcAft>
                <a:spcPts val="0"/>
              </a:spcAft>
              <a:buSzPts val="1600"/>
              <a:buNone/>
            </a:pPr>
            <a:r>
              <a:rPr lang="en" sz="1600" b="1" dirty="0">
                <a:solidFill>
                  <a:schemeClr val="bg2">
                    <a:lumMod val="90000"/>
                    <a:lumOff val="10000"/>
                  </a:schemeClr>
                </a:solidFill>
              </a:rPr>
              <a:t>Previous research finds that…</a:t>
            </a:r>
          </a:p>
          <a:p>
            <a:pPr marL="457200" lvl="0" indent="-330200" algn="l" rtl="0">
              <a:spcBef>
                <a:spcPts val="440"/>
              </a:spcBef>
              <a:spcAft>
                <a:spcPts val="0"/>
              </a:spcAft>
              <a:buSzPts val="1600"/>
              <a:buChar char="•"/>
            </a:pPr>
            <a:r>
              <a:rPr lang="en" sz="1600" b="1" dirty="0">
                <a:solidFill>
                  <a:schemeClr val="accent1"/>
                </a:solidFill>
              </a:rPr>
              <a:t>1 out of 4 </a:t>
            </a:r>
            <a:r>
              <a:rPr lang="en" sz="1600" dirty="0"/>
              <a:t>adults experience food insecurity (</a:t>
            </a:r>
            <a:r>
              <a:rPr lang="en" sz="1600" dirty="0">
                <a:highlight>
                  <a:srgbClr val="FFFFFF"/>
                </a:highlight>
              </a:rPr>
              <a:t>HWCLI)</a:t>
            </a:r>
            <a:endParaRPr sz="1600" dirty="0"/>
          </a:p>
          <a:p>
            <a:pPr marL="457200" lvl="0" indent="-330200" algn="l" rtl="0">
              <a:spcBef>
                <a:spcPts val="0"/>
              </a:spcBef>
              <a:spcAft>
                <a:spcPts val="0"/>
              </a:spcAft>
              <a:buSzPts val="1600"/>
              <a:buChar char="•"/>
            </a:pPr>
            <a:r>
              <a:rPr lang="en" sz="1600" b="1" dirty="0">
                <a:solidFill>
                  <a:schemeClr val="accent1"/>
                </a:solidFill>
              </a:rPr>
              <a:t>34%</a:t>
            </a:r>
            <a:r>
              <a:rPr lang="en" sz="1600" dirty="0">
                <a:solidFill>
                  <a:schemeClr val="accent1"/>
                </a:solidFill>
              </a:rPr>
              <a:t> </a:t>
            </a:r>
            <a:r>
              <a:rPr lang="en" sz="1600" dirty="0"/>
              <a:t>of Suffolk County residents are not eligible for SNAP or other Nutritional Assistance Programs (</a:t>
            </a:r>
            <a:r>
              <a:rPr lang="en" sz="1600" dirty="0">
                <a:highlight>
                  <a:srgbClr val="FFFFFF"/>
                </a:highlight>
              </a:rPr>
              <a:t>Long Island Collaborative)</a:t>
            </a:r>
            <a:endParaRPr sz="1600" dirty="0"/>
          </a:p>
          <a:p>
            <a:pPr marL="457200" lvl="0" indent="0" algn="l" rtl="0">
              <a:spcBef>
                <a:spcPts val="440"/>
              </a:spcBef>
              <a:spcAft>
                <a:spcPts val="0"/>
              </a:spcAft>
              <a:buNone/>
            </a:pPr>
            <a:endParaRPr sz="1600" dirty="0"/>
          </a:p>
          <a:p>
            <a:pPr lvl="0" indent="-330200">
              <a:buSzPts val="1600"/>
            </a:pPr>
            <a:r>
              <a:rPr lang="en" sz="1600" b="1" dirty="0">
                <a:solidFill>
                  <a:schemeClr val="bg2">
                    <a:lumMod val="90000"/>
                    <a:lumOff val="10000"/>
                  </a:schemeClr>
                </a:solidFill>
              </a:rPr>
              <a:t>Suggestions</a:t>
            </a:r>
            <a:r>
              <a:rPr lang="en" sz="1600" b="1" dirty="0">
                <a:solidFill>
                  <a:schemeClr val="accent1"/>
                </a:solidFill>
              </a:rPr>
              <a:t> </a:t>
            </a:r>
            <a:r>
              <a:rPr lang="en-US" sz="1600" b="1" dirty="0">
                <a:solidFill>
                  <a:schemeClr val="bg2">
                    <a:lumMod val="90000"/>
                    <a:lumOff val="10000"/>
                  </a:schemeClr>
                </a:solidFill>
              </a:rPr>
              <a:t>Under Review</a:t>
            </a:r>
            <a:endParaRPr sz="1600" dirty="0">
              <a:solidFill>
                <a:schemeClr val="accent1"/>
              </a:solidFill>
            </a:endParaRPr>
          </a:p>
          <a:p>
            <a:pPr marL="914400" lvl="1" indent="-330200" algn="l" rtl="0">
              <a:spcBef>
                <a:spcPts val="0"/>
              </a:spcBef>
              <a:spcAft>
                <a:spcPts val="0"/>
              </a:spcAft>
              <a:buClr>
                <a:schemeClr val="accent1"/>
              </a:buClr>
              <a:buSzPts val="1600"/>
              <a:buChar char="•"/>
            </a:pPr>
            <a:r>
              <a:rPr lang="en-US" sz="1600" dirty="0"/>
              <a:t>New Hospital Incentives</a:t>
            </a:r>
            <a:endParaRPr sz="1600" dirty="0"/>
          </a:p>
          <a:p>
            <a:pPr marL="1828800" lvl="3" indent="-330200" algn="l" rtl="0">
              <a:spcBef>
                <a:spcPts val="0"/>
              </a:spcBef>
              <a:spcAft>
                <a:spcPts val="0"/>
              </a:spcAft>
              <a:buClr>
                <a:schemeClr val="accent1"/>
              </a:buClr>
              <a:buSzPts val="1600"/>
              <a:buChar char="•"/>
            </a:pPr>
            <a:r>
              <a:rPr lang="en" dirty="0"/>
              <a:t>Free meals  </a:t>
            </a:r>
            <a:r>
              <a:rPr lang="en" dirty="0">
                <a:sym typeface="Wingdings" pitchFamily="2" charset="2"/>
              </a:rPr>
              <a:t> preventative care services</a:t>
            </a: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2845998" y="296489"/>
            <a:ext cx="3941400" cy="55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solidFill>
              </a:rPr>
              <a:t>Healthcare Accessibility  </a:t>
            </a:r>
            <a:endParaRPr sz="2200" dirty="0">
              <a:solidFill>
                <a:schemeClr val="accent1"/>
              </a:solidFill>
            </a:endParaRPr>
          </a:p>
        </p:txBody>
      </p:sp>
      <p:sp>
        <p:nvSpPr>
          <p:cNvPr id="304" name="Google Shape;304;p42"/>
          <p:cNvSpPr txBox="1">
            <a:spLocks noGrp="1"/>
          </p:cNvSpPr>
          <p:nvPr>
            <p:ph type="body" idx="1"/>
          </p:nvPr>
        </p:nvSpPr>
        <p:spPr>
          <a:xfrm>
            <a:off x="531525" y="847289"/>
            <a:ext cx="7938000" cy="4425000"/>
          </a:xfrm>
          <a:prstGeom prst="rect">
            <a:avLst/>
          </a:prstGeom>
        </p:spPr>
        <p:txBody>
          <a:bodyPr spcFirstLastPara="1" wrap="square" lIns="91425" tIns="91425" rIns="91425" bIns="91425" anchor="t" anchorCtr="0">
            <a:noAutofit/>
          </a:bodyPr>
          <a:lstStyle/>
          <a:p>
            <a:pPr marL="457200" lvl="0" indent="-330200" algn="l" rtl="0">
              <a:spcBef>
                <a:spcPts val="440"/>
              </a:spcBef>
              <a:spcAft>
                <a:spcPts val="0"/>
              </a:spcAft>
              <a:buSzPts val="1600"/>
              <a:buChar char="•"/>
            </a:pPr>
            <a:r>
              <a:rPr lang="en" sz="1600" b="1" dirty="0">
                <a:solidFill>
                  <a:schemeClr val="accent1"/>
                </a:solidFill>
              </a:rPr>
              <a:t>96.68 %</a:t>
            </a:r>
            <a:r>
              <a:rPr lang="en" sz="1600" dirty="0">
                <a:solidFill>
                  <a:schemeClr val="accent1"/>
                </a:solidFill>
              </a:rPr>
              <a:t> </a:t>
            </a:r>
            <a:r>
              <a:rPr lang="en" sz="1600" dirty="0"/>
              <a:t>of participants reported being able to see a doctor when necessary</a:t>
            </a:r>
            <a:endParaRPr sz="1600" dirty="0"/>
          </a:p>
          <a:p>
            <a:pPr marL="457200" lvl="0" indent="0" algn="l" rtl="0">
              <a:spcBef>
                <a:spcPts val="440"/>
              </a:spcBef>
              <a:spcAft>
                <a:spcPts val="0"/>
              </a:spcAft>
              <a:buNone/>
            </a:pPr>
            <a:endParaRPr sz="1600" dirty="0"/>
          </a:p>
          <a:p>
            <a:pPr marL="457200" lvl="0" indent="-330200" algn="l" rtl="0">
              <a:spcBef>
                <a:spcPts val="440"/>
              </a:spcBef>
              <a:spcAft>
                <a:spcPts val="0"/>
              </a:spcAft>
              <a:buSzPts val="1600"/>
              <a:buChar char="•"/>
            </a:pPr>
            <a:r>
              <a:rPr lang="en" sz="1600" dirty="0"/>
              <a:t>The top sources for participants’ </a:t>
            </a:r>
            <a:r>
              <a:rPr lang="en" sz="1600" i="1" dirty="0">
                <a:solidFill>
                  <a:schemeClr val="accent1"/>
                </a:solidFill>
              </a:rPr>
              <a:t>healthcare needs</a:t>
            </a:r>
            <a:r>
              <a:rPr lang="en" sz="1600" dirty="0">
                <a:solidFill>
                  <a:schemeClr val="accent1"/>
                </a:solidFill>
              </a:rPr>
              <a:t> </a:t>
            </a:r>
            <a:r>
              <a:rPr lang="en" sz="1600" dirty="0"/>
              <a:t>included:</a:t>
            </a:r>
            <a:endParaRPr sz="1600" dirty="0"/>
          </a:p>
          <a:p>
            <a:pPr marL="914400" lvl="1" indent="-330200" algn="l" rtl="0">
              <a:spcBef>
                <a:spcPts val="0"/>
              </a:spcBef>
              <a:spcAft>
                <a:spcPts val="0"/>
              </a:spcAft>
              <a:buClr>
                <a:schemeClr val="accent1"/>
              </a:buClr>
              <a:buSzPts val="1600"/>
              <a:buChar char="•"/>
            </a:pPr>
            <a:r>
              <a:rPr lang="en" sz="1600" dirty="0"/>
              <a:t>Physicians’ offices (96.68%)</a:t>
            </a:r>
            <a:endParaRPr sz="1600" dirty="0"/>
          </a:p>
          <a:p>
            <a:pPr marL="914400" lvl="1" indent="-330200" algn="l" rtl="0">
              <a:spcBef>
                <a:spcPts val="0"/>
              </a:spcBef>
              <a:spcAft>
                <a:spcPts val="0"/>
              </a:spcAft>
              <a:buClr>
                <a:schemeClr val="accent1"/>
              </a:buClr>
              <a:buSzPts val="1600"/>
              <a:buChar char="•"/>
            </a:pPr>
            <a:r>
              <a:rPr lang="en" sz="1600" dirty="0"/>
              <a:t> Urgent care/walk in clinics (10.18%)</a:t>
            </a:r>
            <a:r>
              <a:rPr lang="en" sz="1600" b="1" dirty="0"/>
              <a:t> </a:t>
            </a:r>
            <a:endParaRPr sz="1600" b="1" dirty="0"/>
          </a:p>
          <a:p>
            <a:pPr marL="914400" lvl="0" indent="0" algn="l" rtl="0">
              <a:spcBef>
                <a:spcPts val="440"/>
              </a:spcBef>
              <a:spcAft>
                <a:spcPts val="0"/>
              </a:spcAft>
              <a:buNone/>
            </a:pPr>
            <a:endParaRPr sz="1600" b="1" dirty="0"/>
          </a:p>
          <a:p>
            <a:pPr marL="457200" lvl="0" indent="-330200" algn="l" rtl="0">
              <a:spcBef>
                <a:spcPts val="440"/>
              </a:spcBef>
              <a:spcAft>
                <a:spcPts val="0"/>
              </a:spcAft>
              <a:buSzPts val="1600"/>
              <a:buChar char="•"/>
            </a:pPr>
            <a:r>
              <a:rPr lang="en-US" sz="1600" b="1" dirty="0">
                <a:solidFill>
                  <a:schemeClr val="bg2">
                    <a:lumMod val="90000"/>
                    <a:lumOff val="10000"/>
                  </a:schemeClr>
                </a:solidFill>
              </a:rPr>
              <a:t>Patient Accessibility Issues</a:t>
            </a:r>
            <a:endParaRPr sz="1600" b="1" dirty="0">
              <a:solidFill>
                <a:schemeClr val="bg2">
                  <a:lumMod val="90000"/>
                  <a:lumOff val="10000"/>
                </a:schemeClr>
              </a:solidFill>
            </a:endParaRPr>
          </a:p>
          <a:p>
            <a:pPr marL="914400" lvl="1" indent="-330200" algn="l" rtl="0">
              <a:spcBef>
                <a:spcPts val="0"/>
              </a:spcBef>
              <a:spcAft>
                <a:spcPts val="0"/>
              </a:spcAft>
              <a:buClr>
                <a:schemeClr val="accent1"/>
              </a:buClr>
              <a:buSzPts val="1600"/>
              <a:buChar char="•"/>
            </a:pPr>
            <a:r>
              <a:rPr lang="en-US" sz="1600" dirty="0"/>
              <a:t>Lack of knowledge</a:t>
            </a:r>
          </a:p>
          <a:p>
            <a:pPr marL="914400" lvl="1" indent="-330200" algn="l" rtl="0">
              <a:spcBef>
                <a:spcPts val="0"/>
              </a:spcBef>
              <a:spcAft>
                <a:spcPts val="0"/>
              </a:spcAft>
              <a:buClr>
                <a:schemeClr val="accent1"/>
              </a:buClr>
              <a:buSzPts val="1600"/>
              <a:buChar char="•"/>
            </a:pPr>
            <a:endParaRPr sz="1600" dirty="0"/>
          </a:p>
          <a:p>
            <a:pPr lvl="0" indent="-330200">
              <a:buSzPts val="1600"/>
            </a:pPr>
            <a:r>
              <a:rPr lang="en" sz="1600" b="1" dirty="0">
                <a:solidFill>
                  <a:schemeClr val="bg2">
                    <a:lumMod val="90000"/>
                    <a:lumOff val="10000"/>
                  </a:schemeClr>
                </a:solidFill>
              </a:rPr>
              <a:t>Suggestions </a:t>
            </a:r>
            <a:r>
              <a:rPr lang="en-US" sz="1600" b="1" dirty="0">
                <a:solidFill>
                  <a:schemeClr val="bg2">
                    <a:lumMod val="90000"/>
                    <a:lumOff val="10000"/>
                  </a:schemeClr>
                </a:solidFill>
              </a:rPr>
              <a:t>Under Review</a:t>
            </a:r>
            <a:endParaRPr lang="en" sz="1600" b="1" dirty="0">
              <a:solidFill>
                <a:schemeClr val="bg2">
                  <a:lumMod val="90000"/>
                  <a:lumOff val="10000"/>
                </a:schemeClr>
              </a:solidFill>
            </a:endParaRPr>
          </a:p>
          <a:p>
            <a:pPr lvl="1" indent="-330200">
              <a:spcBef>
                <a:spcPts val="440"/>
              </a:spcBef>
              <a:buClr>
                <a:schemeClr val="accent1"/>
              </a:buClr>
              <a:buSzPts val="1600"/>
            </a:pPr>
            <a:r>
              <a:rPr lang="en-US" sz="1600" dirty="0"/>
              <a:t>Patient Education</a:t>
            </a:r>
          </a:p>
          <a:p>
            <a:pPr lvl="2" indent="-330200">
              <a:spcBef>
                <a:spcPts val="440"/>
              </a:spcBef>
              <a:buClr>
                <a:schemeClr val="accent1"/>
              </a:buClr>
              <a:buSzPts val="1600"/>
            </a:pPr>
            <a:r>
              <a:rPr lang="en-US" sz="1600" dirty="0"/>
              <a:t>Detailed discussions with physicians</a:t>
            </a:r>
          </a:p>
          <a:p>
            <a:pPr lvl="2" indent="-330200">
              <a:spcBef>
                <a:spcPts val="440"/>
              </a:spcBef>
              <a:buClr>
                <a:schemeClr val="accent1"/>
              </a:buClr>
              <a:buSzPts val="1600"/>
            </a:pPr>
            <a:r>
              <a:rPr lang="en-US" sz="1600" dirty="0"/>
              <a:t>Informational pamphlets</a:t>
            </a:r>
            <a:endParaRPr sz="1600" dirty="0"/>
          </a:p>
          <a:p>
            <a:pPr marL="914400" lvl="0" indent="0" algn="l" rtl="0">
              <a:spcBef>
                <a:spcPts val="440"/>
              </a:spcBef>
              <a:spcAft>
                <a:spcPts val="0"/>
              </a:spcAft>
              <a:buNone/>
            </a:pP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3"/>
          <p:cNvSpPr txBox="1">
            <a:spLocks noGrp="1"/>
          </p:cNvSpPr>
          <p:nvPr>
            <p:ph type="body" idx="1"/>
          </p:nvPr>
        </p:nvSpPr>
        <p:spPr>
          <a:xfrm>
            <a:off x="282600" y="792604"/>
            <a:ext cx="8861400" cy="4746300"/>
          </a:xfrm>
          <a:prstGeom prst="rect">
            <a:avLst/>
          </a:prstGeom>
        </p:spPr>
        <p:txBody>
          <a:bodyPr spcFirstLastPara="1" wrap="square" lIns="91425" tIns="91425" rIns="91425" bIns="91425" anchor="t" anchorCtr="0">
            <a:noAutofit/>
          </a:bodyPr>
          <a:lstStyle/>
          <a:p>
            <a:pPr marL="457200" lvl="0" indent="-330200" algn="l" rtl="0">
              <a:spcBef>
                <a:spcPts val="440"/>
              </a:spcBef>
              <a:spcAft>
                <a:spcPts val="0"/>
              </a:spcAft>
              <a:buSzPts val="1600"/>
              <a:buChar char="•"/>
            </a:pPr>
            <a:r>
              <a:rPr lang="en" sz="1600" dirty="0"/>
              <a:t>Participant barriers to </a:t>
            </a:r>
            <a:r>
              <a:rPr lang="en" sz="1600" i="1" dirty="0">
                <a:solidFill>
                  <a:schemeClr val="accent1"/>
                </a:solidFill>
              </a:rPr>
              <a:t>routine healthcare</a:t>
            </a:r>
            <a:r>
              <a:rPr lang="en" sz="1600" dirty="0">
                <a:solidFill>
                  <a:schemeClr val="accent1"/>
                </a:solidFill>
              </a:rPr>
              <a:t> </a:t>
            </a:r>
            <a:r>
              <a:rPr lang="en" sz="1600" dirty="0"/>
              <a:t>included those related to:</a:t>
            </a:r>
            <a:endParaRPr sz="1600" dirty="0"/>
          </a:p>
          <a:p>
            <a:pPr marL="914400" lvl="1" indent="-330200" algn="l" rtl="0">
              <a:spcBef>
                <a:spcPts val="0"/>
              </a:spcBef>
              <a:spcAft>
                <a:spcPts val="0"/>
              </a:spcAft>
              <a:buClr>
                <a:schemeClr val="accent1"/>
              </a:buClr>
              <a:buSzPts val="1600"/>
              <a:buChar char="•"/>
            </a:pPr>
            <a:r>
              <a:rPr lang="en" sz="1600" dirty="0"/>
              <a:t>Appointment times</a:t>
            </a:r>
            <a:endParaRPr sz="1600" dirty="0"/>
          </a:p>
          <a:p>
            <a:pPr marL="914400" lvl="1" indent="-330200" algn="l" rtl="0">
              <a:spcBef>
                <a:spcPts val="0"/>
              </a:spcBef>
              <a:spcAft>
                <a:spcPts val="0"/>
              </a:spcAft>
              <a:buClr>
                <a:schemeClr val="accent1"/>
              </a:buClr>
              <a:buSzPts val="1600"/>
              <a:buChar char="•"/>
            </a:pPr>
            <a:r>
              <a:rPr lang="en" sz="1600" dirty="0"/>
              <a:t>Wait times at doctors’ offices</a:t>
            </a:r>
            <a:endParaRPr sz="1600" dirty="0"/>
          </a:p>
          <a:p>
            <a:pPr marL="914400" lvl="1" indent="-330200" algn="l" rtl="0">
              <a:spcBef>
                <a:spcPts val="0"/>
              </a:spcBef>
              <a:spcAft>
                <a:spcPts val="0"/>
              </a:spcAft>
              <a:buClr>
                <a:schemeClr val="accent1"/>
              </a:buClr>
              <a:buSzPts val="1600"/>
              <a:buChar char="•"/>
            </a:pPr>
            <a:r>
              <a:rPr lang="en" sz="1600" dirty="0"/>
              <a:t>Treatment costs</a:t>
            </a:r>
            <a:endParaRPr sz="1600" dirty="0"/>
          </a:p>
          <a:p>
            <a:pPr marL="0" lvl="0" indent="0" algn="l" rtl="0">
              <a:spcBef>
                <a:spcPts val="440"/>
              </a:spcBef>
              <a:spcAft>
                <a:spcPts val="0"/>
              </a:spcAft>
              <a:buNone/>
            </a:pPr>
            <a:endParaRPr sz="1600" dirty="0"/>
          </a:p>
          <a:p>
            <a:pPr marL="457200" lvl="0" indent="-330200" algn="l" rtl="0">
              <a:spcBef>
                <a:spcPts val="440"/>
              </a:spcBef>
              <a:spcAft>
                <a:spcPts val="0"/>
              </a:spcAft>
              <a:buSzPts val="1600"/>
              <a:buChar char="•"/>
            </a:pPr>
            <a:r>
              <a:rPr lang="en" sz="1600" dirty="0"/>
              <a:t>Participant barriers to </a:t>
            </a:r>
            <a:r>
              <a:rPr lang="en" sz="1600" i="1" dirty="0">
                <a:solidFill>
                  <a:schemeClr val="accent1"/>
                </a:solidFill>
              </a:rPr>
              <a:t>cancer screenings</a:t>
            </a:r>
            <a:r>
              <a:rPr lang="en" sz="1600" dirty="0">
                <a:solidFill>
                  <a:schemeClr val="accent1"/>
                </a:solidFill>
              </a:rPr>
              <a:t> </a:t>
            </a:r>
            <a:r>
              <a:rPr lang="en" sz="1600" dirty="0"/>
              <a:t>included those related to:</a:t>
            </a:r>
            <a:endParaRPr sz="1600" dirty="0"/>
          </a:p>
          <a:p>
            <a:pPr marL="914400" lvl="1" indent="-330200" algn="l" rtl="0">
              <a:spcBef>
                <a:spcPts val="0"/>
              </a:spcBef>
              <a:spcAft>
                <a:spcPts val="0"/>
              </a:spcAft>
              <a:buClr>
                <a:schemeClr val="accent1"/>
              </a:buClr>
              <a:buSzPts val="1600"/>
              <a:buChar char="•"/>
            </a:pPr>
            <a:r>
              <a:rPr lang="en" sz="1600" dirty="0"/>
              <a:t>Lack of screening knowledge (e.g., unaware of necessity or where to obtain them)</a:t>
            </a:r>
            <a:endParaRPr sz="1600" dirty="0"/>
          </a:p>
          <a:p>
            <a:pPr marL="914400" lvl="1" indent="-330200" algn="l" rtl="0">
              <a:spcBef>
                <a:spcPts val="0"/>
              </a:spcBef>
              <a:spcAft>
                <a:spcPts val="0"/>
              </a:spcAft>
              <a:buClr>
                <a:schemeClr val="accent1"/>
              </a:buClr>
              <a:buSzPts val="1600"/>
              <a:buChar char="•"/>
            </a:pPr>
            <a:r>
              <a:rPr lang="en" sz="1600" dirty="0"/>
              <a:t>Appointment Times</a:t>
            </a:r>
            <a:endParaRPr sz="1600" dirty="0"/>
          </a:p>
          <a:p>
            <a:pPr marL="914400" lvl="1" indent="-330200" algn="l" rtl="0">
              <a:spcBef>
                <a:spcPts val="0"/>
              </a:spcBef>
              <a:spcAft>
                <a:spcPts val="0"/>
              </a:spcAft>
              <a:buClr>
                <a:schemeClr val="accent1"/>
              </a:buClr>
              <a:buSzPts val="1600"/>
              <a:buChar char="•"/>
            </a:pPr>
            <a:r>
              <a:rPr lang="en" sz="1600" dirty="0"/>
              <a:t>Fear</a:t>
            </a:r>
            <a:endParaRPr sz="1600" dirty="0"/>
          </a:p>
          <a:p>
            <a:pPr marL="914400" lvl="0" indent="0" algn="l" rtl="0">
              <a:spcBef>
                <a:spcPts val="440"/>
              </a:spcBef>
              <a:spcAft>
                <a:spcPts val="0"/>
              </a:spcAft>
              <a:buNone/>
            </a:pPr>
            <a:endParaRPr sz="1600" dirty="0"/>
          </a:p>
          <a:p>
            <a:pPr lvl="0" indent="-330200">
              <a:buSzPts val="1600"/>
            </a:pPr>
            <a:r>
              <a:rPr lang="en" sz="1600" b="1" dirty="0">
                <a:solidFill>
                  <a:schemeClr val="bg2">
                    <a:lumMod val="90000"/>
                    <a:lumOff val="10000"/>
                  </a:schemeClr>
                </a:solidFill>
              </a:rPr>
              <a:t>Suggestions </a:t>
            </a:r>
            <a:r>
              <a:rPr lang="en-US" sz="1600" b="1" dirty="0">
                <a:solidFill>
                  <a:schemeClr val="bg2">
                    <a:lumMod val="90000"/>
                    <a:lumOff val="10000"/>
                  </a:schemeClr>
                </a:solidFill>
              </a:rPr>
              <a:t>Under Review</a:t>
            </a:r>
            <a:endParaRPr sz="1600" b="1" dirty="0">
              <a:solidFill>
                <a:schemeClr val="bg2">
                  <a:lumMod val="90000"/>
                  <a:lumOff val="10000"/>
                </a:schemeClr>
              </a:solidFill>
            </a:endParaRPr>
          </a:p>
          <a:p>
            <a:pPr marL="914400" lvl="1" indent="-330200" algn="l" rtl="0">
              <a:spcBef>
                <a:spcPts val="0"/>
              </a:spcBef>
              <a:spcAft>
                <a:spcPts val="0"/>
              </a:spcAft>
              <a:buClr>
                <a:schemeClr val="accent1"/>
              </a:buClr>
              <a:buSzPts val="1600"/>
              <a:buChar char="•"/>
            </a:pPr>
            <a:r>
              <a:rPr lang="en-US" sz="1600" dirty="0"/>
              <a:t>Expansion of Service Hours</a:t>
            </a:r>
          </a:p>
          <a:p>
            <a:pPr marL="914400" lvl="1" indent="-330200" algn="l" rtl="0">
              <a:spcBef>
                <a:spcPts val="0"/>
              </a:spcBef>
              <a:spcAft>
                <a:spcPts val="0"/>
              </a:spcAft>
              <a:buClr>
                <a:schemeClr val="accent1"/>
              </a:buClr>
              <a:buSzPts val="1600"/>
              <a:buChar char="•"/>
            </a:pPr>
            <a:r>
              <a:rPr lang="en" sz="1600" dirty="0"/>
              <a:t>Promotion of Telehealth Services</a:t>
            </a:r>
            <a:endParaRPr sz="1600" dirty="0"/>
          </a:p>
          <a:p>
            <a:pPr marL="914400" lvl="1" indent="-330200" algn="l" rtl="0">
              <a:spcBef>
                <a:spcPts val="0"/>
              </a:spcBef>
              <a:spcAft>
                <a:spcPts val="0"/>
              </a:spcAft>
              <a:buClr>
                <a:schemeClr val="accent1"/>
              </a:buClr>
              <a:buSzPts val="1600"/>
              <a:buChar char="•"/>
            </a:pPr>
            <a:r>
              <a:rPr lang="en-US" sz="1600" dirty="0"/>
              <a:t>Patient Empowerment</a:t>
            </a:r>
            <a:endParaRPr sz="1600" dirty="0"/>
          </a:p>
          <a:p>
            <a:pPr marL="0" lvl="0" indent="0" algn="l" rtl="0">
              <a:spcBef>
                <a:spcPts val="440"/>
              </a:spcBef>
              <a:spcAft>
                <a:spcPts val="0"/>
              </a:spcAft>
              <a:buNone/>
            </a:pPr>
            <a:endParaRPr sz="1600" dirty="0"/>
          </a:p>
          <a:p>
            <a:pPr marL="0" lvl="0" indent="0" algn="l" rtl="0">
              <a:spcBef>
                <a:spcPts val="440"/>
              </a:spcBef>
              <a:spcAft>
                <a:spcPts val="0"/>
              </a:spcAft>
              <a:buNone/>
            </a:pPr>
            <a:endParaRPr sz="1600" dirty="0">
              <a:solidFill>
                <a:srgbClr val="000000"/>
              </a:solidFill>
            </a:endParaRPr>
          </a:p>
        </p:txBody>
      </p:sp>
      <p:sp>
        <p:nvSpPr>
          <p:cNvPr id="310" name="Google Shape;310;p43"/>
          <p:cNvSpPr txBox="1">
            <a:spLocks noGrp="1"/>
          </p:cNvSpPr>
          <p:nvPr>
            <p:ph type="title"/>
          </p:nvPr>
        </p:nvSpPr>
        <p:spPr>
          <a:xfrm>
            <a:off x="3239994" y="180304"/>
            <a:ext cx="4169100" cy="61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solidFill>
              </a:rPr>
              <a:t>Barriers to Care</a:t>
            </a:r>
            <a:endParaRPr sz="22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p:nvPr/>
        </p:nvSpPr>
        <p:spPr>
          <a:xfrm>
            <a:off x="266775" y="1018354"/>
            <a:ext cx="5580600" cy="3809400"/>
          </a:xfrm>
          <a:prstGeom prst="rect">
            <a:avLst/>
          </a:prstGeom>
          <a:solidFill>
            <a:srgbClr val="CFC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a:spLocks noGrp="1"/>
          </p:cNvSpPr>
          <p:nvPr>
            <p:ph type="title"/>
          </p:nvPr>
        </p:nvSpPr>
        <p:spPr>
          <a:xfrm>
            <a:off x="2321169" y="84910"/>
            <a:ext cx="3673806"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accent1"/>
                </a:solidFill>
              </a:rPr>
              <a:t>Survey Respondents:</a:t>
            </a:r>
            <a:br>
              <a:rPr lang="en-US" sz="2200" dirty="0">
                <a:solidFill>
                  <a:schemeClr val="accent1"/>
                </a:solidFill>
              </a:rPr>
            </a:br>
            <a:r>
              <a:rPr lang="en" sz="2200" dirty="0">
                <a:solidFill>
                  <a:schemeClr val="accent1"/>
                </a:solidFill>
              </a:rPr>
              <a:t>Community Learning </a:t>
            </a:r>
            <a:endParaRPr sz="2200" dirty="0">
              <a:solidFill>
                <a:schemeClr val="accent1"/>
              </a:solidFill>
            </a:endParaRPr>
          </a:p>
        </p:txBody>
      </p:sp>
      <p:pic>
        <p:nvPicPr>
          <p:cNvPr id="323" name="Google Shape;323;p45"/>
          <p:cNvPicPr preferRelativeResize="0"/>
          <p:nvPr/>
        </p:nvPicPr>
        <p:blipFill>
          <a:blip r:embed="rId3">
            <a:alphaModFix/>
          </a:blip>
          <a:stretch>
            <a:fillRect/>
          </a:stretch>
        </p:blipFill>
        <p:spPr>
          <a:xfrm>
            <a:off x="566938" y="1197604"/>
            <a:ext cx="4980275" cy="3097275"/>
          </a:xfrm>
          <a:prstGeom prst="rect">
            <a:avLst/>
          </a:prstGeom>
          <a:noFill/>
          <a:ln>
            <a:noFill/>
          </a:ln>
        </p:spPr>
      </p:pic>
      <p:sp>
        <p:nvSpPr>
          <p:cNvPr id="324" name="Google Shape;324;p45"/>
          <p:cNvSpPr txBox="1"/>
          <p:nvPr/>
        </p:nvSpPr>
        <p:spPr>
          <a:xfrm>
            <a:off x="463919" y="4417338"/>
            <a:ext cx="6234900" cy="3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Calibri" panose="020F0502020204030204" pitchFamily="34" charset="0"/>
                <a:cs typeface="Calibri" panose="020F0502020204030204" pitchFamily="34" charset="0"/>
              </a:rPr>
              <a:t>Figure 9: Participants’ preferences for cancer learning sources </a:t>
            </a:r>
            <a:endParaRPr sz="1100" dirty="0">
              <a:latin typeface="Calibri" panose="020F0502020204030204" pitchFamily="34" charset="0"/>
              <a:cs typeface="Calibri" panose="020F0502020204030204" pitchFamily="34" charset="0"/>
            </a:endParaRPr>
          </a:p>
        </p:txBody>
      </p:sp>
      <p:sp>
        <p:nvSpPr>
          <p:cNvPr id="325" name="Google Shape;325;p45"/>
          <p:cNvSpPr txBox="1"/>
          <p:nvPr/>
        </p:nvSpPr>
        <p:spPr>
          <a:xfrm>
            <a:off x="5994975" y="683025"/>
            <a:ext cx="2194500" cy="3213300"/>
          </a:xfrm>
          <a:prstGeom prst="rect">
            <a:avLst/>
          </a:prstGeom>
          <a:noFill/>
          <a:ln>
            <a:noFill/>
          </a:ln>
        </p:spPr>
        <p:txBody>
          <a:bodyPr spcFirstLastPara="1" wrap="square" lIns="91425" tIns="91425" rIns="91425" bIns="91425" anchor="ctr" anchorCtr="0">
            <a:noAutofit/>
          </a:bodyPr>
          <a:lstStyle/>
          <a:p>
            <a:pPr marL="0" lvl="0" indent="0" algn="l" rtl="0">
              <a:spcBef>
                <a:spcPts val="440"/>
              </a:spcBef>
              <a:spcAft>
                <a:spcPts val="0"/>
              </a:spcAft>
              <a:buNone/>
            </a:pPr>
            <a:r>
              <a:rPr lang="en" b="1">
                <a:solidFill>
                  <a:srgbClr val="663366"/>
                </a:solidFill>
                <a:latin typeface="Calibri"/>
                <a:ea typeface="Calibri"/>
                <a:cs typeface="Calibri"/>
                <a:sym typeface="Calibri"/>
              </a:rPr>
              <a:t>Top Learning Source Preferences:</a:t>
            </a:r>
            <a:endParaRPr>
              <a:solidFill>
                <a:schemeClr val="dk1"/>
              </a:solidFill>
              <a:latin typeface="Calibri"/>
              <a:ea typeface="Calibri"/>
              <a:cs typeface="Calibri"/>
              <a:sym typeface="Calibri"/>
            </a:endParaRPr>
          </a:p>
          <a:p>
            <a:pPr marL="457200" lvl="0" indent="-317500" algn="l" rtl="0">
              <a:spcBef>
                <a:spcPts val="440"/>
              </a:spcBef>
              <a:spcAft>
                <a:spcPts val="0"/>
              </a:spcAft>
              <a:buSzPts val="1400"/>
              <a:buFont typeface="Calibri"/>
              <a:buAutoNum type="arabicPeriod"/>
            </a:pPr>
            <a:r>
              <a:rPr lang="en">
                <a:latin typeface="Calibri"/>
                <a:ea typeface="Calibri"/>
                <a:cs typeface="Calibri"/>
                <a:sym typeface="Calibri"/>
              </a:rPr>
              <a:t>Doctor/Healthcare Provider</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a:latin typeface="Calibri"/>
                <a:ea typeface="Calibri"/>
                <a:cs typeface="Calibri"/>
                <a:sym typeface="Calibri"/>
              </a:rPr>
              <a:t>Internet</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a:latin typeface="Calibri"/>
                <a:ea typeface="Calibri"/>
                <a:cs typeface="Calibri"/>
                <a:sym typeface="Calibri"/>
              </a:rPr>
              <a:t>Printed Materials</a:t>
            </a:r>
            <a:endParaRPr>
              <a:latin typeface="Calibri"/>
              <a:ea typeface="Calibri"/>
              <a:cs typeface="Calibri"/>
              <a:sym typeface="Calibri"/>
            </a:endParaRPr>
          </a:p>
          <a:p>
            <a:pPr marL="457200" lvl="0" indent="0" algn="l" rtl="0">
              <a:spcBef>
                <a:spcPts val="44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47"/>
          <p:cNvSpPr/>
          <p:nvPr/>
        </p:nvSpPr>
        <p:spPr>
          <a:xfrm>
            <a:off x="459100" y="1077387"/>
            <a:ext cx="5580600" cy="3809400"/>
          </a:xfrm>
          <a:prstGeom prst="rect">
            <a:avLst/>
          </a:prstGeom>
          <a:solidFill>
            <a:srgbClr val="CFC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7"/>
          <p:cNvSpPr txBox="1"/>
          <p:nvPr/>
        </p:nvSpPr>
        <p:spPr>
          <a:xfrm>
            <a:off x="597255" y="4401137"/>
            <a:ext cx="6234900" cy="3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Calibri" panose="020F0502020204030204" pitchFamily="34" charset="0"/>
                <a:cs typeface="Calibri" panose="020F0502020204030204" pitchFamily="34" charset="0"/>
              </a:rPr>
              <a:t>Figure 10: Participants’ preferences for community resources </a:t>
            </a:r>
            <a:endParaRPr sz="1100" dirty="0">
              <a:latin typeface="Calibri" panose="020F0502020204030204" pitchFamily="34" charset="0"/>
              <a:cs typeface="Calibri" panose="020F0502020204030204" pitchFamily="34" charset="0"/>
            </a:endParaRPr>
          </a:p>
        </p:txBody>
      </p:sp>
      <p:sp>
        <p:nvSpPr>
          <p:cNvPr id="340" name="Google Shape;340;p47"/>
          <p:cNvSpPr txBox="1">
            <a:spLocks noGrp="1"/>
          </p:cNvSpPr>
          <p:nvPr>
            <p:ph type="title"/>
          </p:nvPr>
        </p:nvSpPr>
        <p:spPr>
          <a:xfrm>
            <a:off x="1922585" y="111075"/>
            <a:ext cx="4291465"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chemeClr val="accent1"/>
                </a:solidFill>
              </a:rPr>
              <a:t>Survey Respondents:</a:t>
            </a:r>
            <a:br>
              <a:rPr lang="en-US" sz="2200" dirty="0">
                <a:solidFill>
                  <a:schemeClr val="accent1"/>
                </a:solidFill>
              </a:rPr>
            </a:br>
            <a:r>
              <a:rPr lang="en" sz="2200" dirty="0">
                <a:solidFill>
                  <a:schemeClr val="accent1"/>
                </a:solidFill>
              </a:rPr>
              <a:t>Community Resources</a:t>
            </a:r>
            <a:endParaRPr sz="2200" dirty="0">
              <a:solidFill>
                <a:schemeClr val="accent1"/>
              </a:solidFill>
            </a:endParaRPr>
          </a:p>
        </p:txBody>
      </p:sp>
      <p:sp>
        <p:nvSpPr>
          <p:cNvPr id="341" name="Google Shape;341;p47"/>
          <p:cNvSpPr txBox="1"/>
          <p:nvPr/>
        </p:nvSpPr>
        <p:spPr>
          <a:xfrm>
            <a:off x="6187425" y="965100"/>
            <a:ext cx="2194500" cy="3213300"/>
          </a:xfrm>
          <a:prstGeom prst="rect">
            <a:avLst/>
          </a:prstGeom>
          <a:noFill/>
          <a:ln>
            <a:noFill/>
          </a:ln>
        </p:spPr>
        <p:txBody>
          <a:bodyPr spcFirstLastPara="1" wrap="square" lIns="91425" tIns="91425" rIns="91425" bIns="91425" anchor="ctr" anchorCtr="0">
            <a:noAutofit/>
          </a:bodyPr>
          <a:lstStyle/>
          <a:p>
            <a:pPr marL="0" lvl="0" indent="0" algn="l" rtl="0">
              <a:spcBef>
                <a:spcPts val="440"/>
              </a:spcBef>
              <a:spcAft>
                <a:spcPts val="0"/>
              </a:spcAft>
              <a:buNone/>
            </a:pPr>
            <a:r>
              <a:rPr lang="en" b="1">
                <a:solidFill>
                  <a:srgbClr val="663366"/>
                </a:solidFill>
                <a:latin typeface="Calibri"/>
                <a:ea typeface="Calibri"/>
                <a:cs typeface="Calibri"/>
                <a:sym typeface="Calibri"/>
              </a:rPr>
              <a:t>Top Community Resource Preferences:</a:t>
            </a:r>
            <a:endParaRPr>
              <a:solidFill>
                <a:schemeClr val="dk1"/>
              </a:solidFill>
              <a:latin typeface="Calibri"/>
              <a:ea typeface="Calibri"/>
              <a:cs typeface="Calibri"/>
              <a:sym typeface="Calibri"/>
            </a:endParaRPr>
          </a:p>
          <a:p>
            <a:pPr marL="457200" lvl="0" indent="-317500" algn="l" rtl="0">
              <a:spcBef>
                <a:spcPts val="440"/>
              </a:spcBef>
              <a:spcAft>
                <a:spcPts val="0"/>
              </a:spcAft>
              <a:buSzPts val="1400"/>
              <a:buFont typeface="Calibri"/>
              <a:buAutoNum type="arabicPeriod"/>
            </a:pPr>
            <a:r>
              <a:rPr lang="en">
                <a:latin typeface="Calibri"/>
                <a:ea typeface="Calibri"/>
                <a:cs typeface="Calibri"/>
                <a:sym typeface="Calibri"/>
              </a:rPr>
              <a:t>Healthier Food</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a:latin typeface="Calibri"/>
                <a:ea typeface="Calibri"/>
                <a:cs typeface="Calibri"/>
                <a:sym typeface="Calibri"/>
              </a:rPr>
              <a:t>Cancer Prevention Screenings</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a:latin typeface="Calibri"/>
                <a:ea typeface="Calibri"/>
                <a:cs typeface="Calibri"/>
                <a:sym typeface="Calibri"/>
              </a:rPr>
              <a:t>Free/Low Cost Healthcare</a:t>
            </a:r>
            <a:endParaRPr>
              <a:latin typeface="Calibri"/>
              <a:ea typeface="Calibri"/>
              <a:cs typeface="Calibri"/>
              <a:sym typeface="Calibri"/>
            </a:endParaRPr>
          </a:p>
          <a:p>
            <a:pPr marL="457200" lvl="0" indent="0" algn="l" rtl="0">
              <a:spcBef>
                <a:spcPts val="440"/>
              </a:spcBef>
              <a:spcAft>
                <a:spcPts val="0"/>
              </a:spcAft>
              <a:buNone/>
            </a:pPr>
            <a:endParaRPr>
              <a:latin typeface="Calibri"/>
              <a:ea typeface="Calibri"/>
              <a:cs typeface="Calibri"/>
              <a:sym typeface="Calibri"/>
            </a:endParaRPr>
          </a:p>
          <a:p>
            <a:pPr marL="457200" lvl="0" indent="0" algn="l" rtl="0">
              <a:spcBef>
                <a:spcPts val="440"/>
              </a:spcBef>
              <a:spcAft>
                <a:spcPts val="0"/>
              </a:spcAft>
              <a:buNone/>
            </a:pPr>
            <a:endParaRPr>
              <a:latin typeface="Calibri"/>
              <a:ea typeface="Calibri"/>
              <a:cs typeface="Calibri"/>
              <a:sym typeface="Calibri"/>
            </a:endParaRPr>
          </a:p>
        </p:txBody>
      </p:sp>
      <p:pic>
        <p:nvPicPr>
          <p:cNvPr id="342" name="Google Shape;342;p47"/>
          <p:cNvPicPr preferRelativeResize="0"/>
          <p:nvPr/>
        </p:nvPicPr>
        <p:blipFill>
          <a:blip r:embed="rId3">
            <a:alphaModFix/>
          </a:blip>
          <a:stretch>
            <a:fillRect/>
          </a:stretch>
        </p:blipFill>
        <p:spPr>
          <a:xfrm>
            <a:off x="691600" y="1249925"/>
            <a:ext cx="5115600" cy="308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6" name="Google Shape;263;p36"/>
          <p:cNvSpPr/>
          <p:nvPr/>
        </p:nvSpPr>
        <p:spPr>
          <a:xfrm>
            <a:off x="0" y="1649075"/>
            <a:ext cx="8458800" cy="1449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txBox="1">
            <a:spLocks noGrp="1"/>
          </p:cNvSpPr>
          <p:nvPr>
            <p:ph type="ctrTitle"/>
          </p:nvPr>
        </p:nvSpPr>
        <p:spPr>
          <a:xfrm>
            <a:off x="2658725" y="1649075"/>
            <a:ext cx="4571400" cy="109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FFFFFF"/>
                </a:solidFill>
              </a:rPr>
              <a:t>Cancer Trends</a:t>
            </a:r>
            <a:endParaRPr sz="36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545495FA-B1D2-1548-A1DE-CC6042B75082}"/>
              </a:ext>
            </a:extLst>
          </p:cNvPr>
          <p:cNvSpPr/>
          <p:nvPr/>
        </p:nvSpPr>
        <p:spPr>
          <a:xfrm>
            <a:off x="1592718" y="1122016"/>
            <a:ext cx="2220549" cy="1488052"/>
          </a:xfrm>
          <a:prstGeom prst="triangle">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D6FD396F-F8CD-114B-A3F2-DEC6D67B432F}"/>
              </a:ext>
            </a:extLst>
          </p:cNvPr>
          <p:cNvSpPr/>
          <p:nvPr/>
        </p:nvSpPr>
        <p:spPr>
          <a:xfrm>
            <a:off x="482443" y="2602739"/>
            <a:ext cx="2220550" cy="153981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1A0A4B1F-1F52-2346-8ADB-074EB2B5F135}"/>
              </a:ext>
            </a:extLst>
          </p:cNvPr>
          <p:cNvSpPr/>
          <p:nvPr/>
        </p:nvSpPr>
        <p:spPr>
          <a:xfrm>
            <a:off x="2709420" y="2602739"/>
            <a:ext cx="2220549" cy="1539819"/>
          </a:xfrm>
          <a:prstGeom prst="triangle">
            <a:avLst/>
          </a:prstGeom>
          <a:solidFill>
            <a:srgbClr val="FF0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315;p44">
            <a:extLst>
              <a:ext uri="{FF2B5EF4-FFF2-40B4-BE49-F238E27FC236}">
                <a16:creationId xmlns:a16="http://schemas.microsoft.com/office/drawing/2014/main" id="{A4628641-A84C-A849-95BD-47AE2AFE5734}"/>
              </a:ext>
            </a:extLst>
          </p:cNvPr>
          <p:cNvSpPr txBox="1">
            <a:spLocks/>
          </p:cNvSpPr>
          <p:nvPr/>
        </p:nvSpPr>
        <p:spPr>
          <a:xfrm>
            <a:off x="3026288" y="69155"/>
            <a:ext cx="2735943" cy="85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200" dirty="0">
                <a:solidFill>
                  <a:schemeClr val="accent1"/>
                </a:solidFill>
              </a:rPr>
              <a:t>Recommendations </a:t>
            </a:r>
          </a:p>
        </p:txBody>
      </p:sp>
      <p:sp>
        <p:nvSpPr>
          <p:cNvPr id="8" name="Google Shape;315;p44">
            <a:extLst>
              <a:ext uri="{FF2B5EF4-FFF2-40B4-BE49-F238E27FC236}">
                <a16:creationId xmlns:a16="http://schemas.microsoft.com/office/drawing/2014/main" id="{F43280D0-43E3-F74D-A3BB-839EDAD1E6CD}"/>
              </a:ext>
            </a:extLst>
          </p:cNvPr>
          <p:cNvSpPr txBox="1">
            <a:spLocks noGrp="1"/>
          </p:cNvSpPr>
          <p:nvPr>
            <p:ph type="title"/>
          </p:nvPr>
        </p:nvSpPr>
        <p:spPr>
          <a:xfrm>
            <a:off x="1611923" y="374194"/>
            <a:ext cx="7485743"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tx1"/>
                </a:solidFill>
              </a:rPr>
              <a:t>Areas for improvement, enhancement, and future directions </a:t>
            </a:r>
            <a:endParaRPr sz="1600" dirty="0">
              <a:solidFill>
                <a:schemeClr val="tx1"/>
              </a:solidFill>
            </a:endParaRPr>
          </a:p>
        </p:txBody>
      </p:sp>
      <p:pic>
        <p:nvPicPr>
          <p:cNvPr id="10" name="Picture 9" descr="A close up of a logo&#10;&#10;Description automatically generated">
            <a:extLst>
              <a:ext uri="{FF2B5EF4-FFF2-40B4-BE49-F238E27FC236}">
                <a16:creationId xmlns:a16="http://schemas.microsoft.com/office/drawing/2014/main" id="{C5EDBBC4-8B95-9E49-A9B5-BA257FA52DC9}"/>
              </a:ext>
            </a:extLst>
          </p:cNvPr>
          <p:cNvPicPr>
            <a:picLocks noChangeAspect="1"/>
          </p:cNvPicPr>
          <p:nvPr/>
        </p:nvPicPr>
        <p:blipFill>
          <a:blip r:embed="rId3"/>
          <a:stretch>
            <a:fillRect/>
          </a:stretch>
        </p:blipFill>
        <p:spPr>
          <a:xfrm>
            <a:off x="2275867" y="2705190"/>
            <a:ext cx="867102" cy="867102"/>
          </a:xfrm>
          <a:prstGeom prst="rect">
            <a:avLst/>
          </a:prstGeom>
        </p:spPr>
      </p:pic>
      <p:sp>
        <p:nvSpPr>
          <p:cNvPr id="11" name="TextBox 10">
            <a:extLst>
              <a:ext uri="{FF2B5EF4-FFF2-40B4-BE49-F238E27FC236}">
                <a16:creationId xmlns:a16="http://schemas.microsoft.com/office/drawing/2014/main" id="{8365EADA-AC4B-434E-AD44-3FC83932832A}"/>
              </a:ext>
            </a:extLst>
          </p:cNvPr>
          <p:cNvSpPr txBox="1"/>
          <p:nvPr/>
        </p:nvSpPr>
        <p:spPr>
          <a:xfrm>
            <a:off x="950316" y="3372648"/>
            <a:ext cx="1219200" cy="523220"/>
          </a:xfrm>
          <a:prstGeom prst="rect">
            <a:avLst/>
          </a:prstGeom>
          <a:noFill/>
        </p:spPr>
        <p:txBody>
          <a:bodyPr wrap="square" rtlCol="0">
            <a:spAutoFit/>
          </a:bodyPr>
          <a:lstStyle/>
          <a:p>
            <a:pPr algn="ctr"/>
            <a:r>
              <a:rPr lang="en-US" dirty="0">
                <a:solidFill>
                  <a:schemeClr val="bg1"/>
                </a:solidFill>
              </a:rPr>
              <a:t>Community Resources</a:t>
            </a:r>
          </a:p>
        </p:txBody>
      </p:sp>
      <p:sp>
        <p:nvSpPr>
          <p:cNvPr id="17" name="TextBox 16">
            <a:extLst>
              <a:ext uri="{FF2B5EF4-FFF2-40B4-BE49-F238E27FC236}">
                <a16:creationId xmlns:a16="http://schemas.microsoft.com/office/drawing/2014/main" id="{968AEDF6-825F-844C-B43C-42CC81D29F8D}"/>
              </a:ext>
            </a:extLst>
          </p:cNvPr>
          <p:cNvSpPr txBox="1"/>
          <p:nvPr/>
        </p:nvSpPr>
        <p:spPr>
          <a:xfrm>
            <a:off x="2093392" y="1796662"/>
            <a:ext cx="1219200" cy="523220"/>
          </a:xfrm>
          <a:prstGeom prst="rect">
            <a:avLst/>
          </a:prstGeom>
          <a:noFill/>
        </p:spPr>
        <p:txBody>
          <a:bodyPr wrap="square" rtlCol="0">
            <a:spAutoFit/>
          </a:bodyPr>
          <a:lstStyle/>
          <a:p>
            <a:pPr algn="ctr"/>
            <a:r>
              <a:rPr lang="en-US" dirty="0">
                <a:solidFill>
                  <a:schemeClr val="bg1"/>
                </a:solidFill>
              </a:rPr>
              <a:t>Community Learning</a:t>
            </a:r>
          </a:p>
        </p:txBody>
      </p:sp>
      <p:sp>
        <p:nvSpPr>
          <p:cNvPr id="18" name="TextBox 17">
            <a:extLst>
              <a:ext uri="{FF2B5EF4-FFF2-40B4-BE49-F238E27FC236}">
                <a16:creationId xmlns:a16="http://schemas.microsoft.com/office/drawing/2014/main" id="{7D93084B-A076-3847-8DA9-340D825D6C5B}"/>
              </a:ext>
            </a:extLst>
          </p:cNvPr>
          <p:cNvSpPr txBox="1"/>
          <p:nvPr/>
        </p:nvSpPr>
        <p:spPr>
          <a:xfrm>
            <a:off x="2893710" y="3337115"/>
            <a:ext cx="1851967" cy="523220"/>
          </a:xfrm>
          <a:prstGeom prst="rect">
            <a:avLst/>
          </a:prstGeom>
          <a:noFill/>
        </p:spPr>
        <p:txBody>
          <a:bodyPr wrap="square" rtlCol="0">
            <a:spAutoFit/>
          </a:bodyPr>
          <a:lstStyle/>
          <a:p>
            <a:pPr algn="ctr"/>
            <a:r>
              <a:rPr lang="en-US" dirty="0">
                <a:solidFill>
                  <a:schemeClr val="bg1"/>
                </a:solidFill>
              </a:rPr>
              <a:t>Communication Efforts</a:t>
            </a:r>
          </a:p>
        </p:txBody>
      </p:sp>
      <p:sp>
        <p:nvSpPr>
          <p:cNvPr id="2" name="TextBox 1">
            <a:extLst>
              <a:ext uri="{FF2B5EF4-FFF2-40B4-BE49-F238E27FC236}">
                <a16:creationId xmlns:a16="http://schemas.microsoft.com/office/drawing/2014/main" id="{B6560F3A-4780-4259-AB5F-873E563F7E66}"/>
              </a:ext>
            </a:extLst>
          </p:cNvPr>
          <p:cNvSpPr txBox="1"/>
          <p:nvPr/>
        </p:nvSpPr>
        <p:spPr>
          <a:xfrm>
            <a:off x="5106016" y="1122016"/>
            <a:ext cx="3111862" cy="3539430"/>
          </a:xfrm>
          <a:prstGeom prst="rect">
            <a:avLst/>
          </a:prstGeom>
          <a:solidFill>
            <a:schemeClr val="tx2"/>
          </a:solidFill>
        </p:spPr>
        <p:txBody>
          <a:bodyPr wrap="square" rtlCol="0">
            <a:spAutoFit/>
          </a:bodyPr>
          <a:lstStyle/>
          <a:p>
            <a:r>
              <a:rPr lang="en-US" b="1" u="sng" dirty="0"/>
              <a:t>Outreach Plan</a:t>
            </a:r>
          </a:p>
          <a:p>
            <a:endParaRPr lang="en-US" dirty="0"/>
          </a:p>
          <a:p>
            <a:pPr marL="342900" indent="-342900">
              <a:buAutoNum type="arabicPeriod"/>
            </a:pPr>
            <a:r>
              <a:rPr lang="en-US" dirty="0"/>
              <a:t>Special focus on those communities with the highest cancer rates</a:t>
            </a:r>
          </a:p>
          <a:p>
            <a:pPr marL="342900" indent="-342900">
              <a:buAutoNum type="arabicPeriod"/>
            </a:pPr>
            <a:r>
              <a:rPr lang="en-US" dirty="0"/>
              <a:t>Create communication media based on how the community wants to learn (internet, print, engage providers)</a:t>
            </a:r>
          </a:p>
          <a:p>
            <a:pPr marL="342900" indent="-342900">
              <a:buAutoNum type="arabicPeriod"/>
            </a:pPr>
            <a:r>
              <a:rPr lang="en-US" dirty="0"/>
              <a:t>Speak to the issues import to community (why screening is important, alleviating fear)</a:t>
            </a:r>
          </a:p>
          <a:p>
            <a:pPr marL="342900" indent="-342900">
              <a:buAutoNum type="arabicPeriod"/>
            </a:pPr>
            <a:r>
              <a:rPr lang="en-US" dirty="0"/>
              <a:t>Measure before and after to assess impact (# people opened an email made an appt., screening vol.) </a:t>
            </a:r>
          </a:p>
        </p:txBody>
      </p:sp>
    </p:spTree>
    <p:extLst>
      <p:ext uri="{BB962C8B-B14F-4D97-AF65-F5344CB8AC3E}">
        <p14:creationId xmlns:p14="http://schemas.microsoft.com/office/powerpoint/2010/main" val="2472832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3602250" y="0"/>
            <a:ext cx="1939500" cy="64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accent2">
                    <a:lumMod val="75000"/>
                  </a:schemeClr>
                </a:solidFill>
              </a:rPr>
              <a:t>References</a:t>
            </a:r>
            <a:endParaRPr sz="1800" dirty="0">
              <a:solidFill>
                <a:schemeClr val="accent2">
                  <a:lumMod val="75000"/>
                </a:schemeClr>
              </a:solidFill>
            </a:endParaRPr>
          </a:p>
        </p:txBody>
      </p:sp>
      <p:sp>
        <p:nvSpPr>
          <p:cNvPr id="360" name="Google Shape;360;p50"/>
          <p:cNvSpPr txBox="1">
            <a:spLocks noGrp="1"/>
          </p:cNvSpPr>
          <p:nvPr>
            <p:ph type="body" idx="1"/>
          </p:nvPr>
        </p:nvSpPr>
        <p:spPr>
          <a:xfrm>
            <a:off x="457200" y="468152"/>
            <a:ext cx="7620000" cy="3600600"/>
          </a:xfrm>
          <a:prstGeom prst="rect">
            <a:avLst/>
          </a:prstGeom>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Clr>
                <a:schemeClr val="dk1"/>
              </a:buClr>
              <a:buSzPts val="1100"/>
              <a:buFont typeface="+mj-lt"/>
              <a:buAutoNum type="arabicPeriod"/>
            </a:pPr>
            <a:r>
              <a:rPr lang="en" sz="1000" dirty="0" err="1">
                <a:highlight>
                  <a:srgbClr val="FFFFFF"/>
                </a:highlight>
                <a:latin typeface="Times New Roman"/>
                <a:ea typeface="Times New Roman"/>
                <a:cs typeface="Times New Roman"/>
                <a:sym typeface="Times New Roman"/>
              </a:rPr>
              <a:t>Health.ny.gov.https</a:t>
            </a:r>
            <a:r>
              <a:rPr lang="en" sz="1000" dirty="0">
                <a:highlight>
                  <a:srgbClr val="FFFFFF"/>
                </a:highlight>
                <a:latin typeface="Times New Roman"/>
                <a:ea typeface="Times New Roman"/>
                <a:cs typeface="Times New Roman"/>
                <a:sym typeface="Times New Roman"/>
              </a:rPr>
              <a:t>://</a:t>
            </a:r>
            <a:r>
              <a:rPr lang="en" sz="1000" dirty="0" err="1">
                <a:highlight>
                  <a:srgbClr val="FFFFFF"/>
                </a:highlight>
                <a:latin typeface="Times New Roman"/>
                <a:ea typeface="Times New Roman"/>
                <a:cs typeface="Times New Roman"/>
                <a:sym typeface="Times New Roman"/>
              </a:rPr>
              <a:t>www.health.ny.gov</a:t>
            </a:r>
            <a:r>
              <a:rPr lang="en" sz="1000" dirty="0">
                <a:highlight>
                  <a:srgbClr val="FFFFFF"/>
                </a:highlight>
                <a:latin typeface="Times New Roman"/>
                <a:ea typeface="Times New Roman"/>
                <a:cs typeface="Times New Roman"/>
                <a:sym typeface="Times New Roman"/>
              </a:rPr>
              <a:t>/</a:t>
            </a:r>
            <a:r>
              <a:rPr lang="en" sz="1000" dirty="0" err="1">
                <a:highlight>
                  <a:srgbClr val="FFFFFF"/>
                </a:highlight>
                <a:latin typeface="Times New Roman"/>
                <a:ea typeface="Times New Roman"/>
                <a:cs typeface="Times New Roman"/>
                <a:sym typeface="Times New Roman"/>
              </a:rPr>
              <a:t>health_care</a:t>
            </a:r>
            <a:r>
              <a:rPr lang="en" sz="1000" dirty="0">
                <a:highlight>
                  <a:srgbClr val="FFFFFF"/>
                </a:highlight>
                <a:latin typeface="Times New Roman"/>
                <a:ea typeface="Times New Roman"/>
                <a:cs typeface="Times New Roman"/>
                <a:sym typeface="Times New Roman"/>
              </a:rPr>
              <a:t>/</a:t>
            </a:r>
            <a:r>
              <a:rPr lang="en" sz="1000" dirty="0" err="1">
                <a:highlight>
                  <a:srgbClr val="FFFFFF"/>
                </a:highlight>
                <a:latin typeface="Times New Roman"/>
                <a:ea typeface="Times New Roman"/>
                <a:cs typeface="Times New Roman"/>
                <a:sym typeface="Times New Roman"/>
              </a:rPr>
              <a:t>managed_care</a:t>
            </a:r>
            <a:r>
              <a:rPr lang="en" sz="1000" dirty="0">
                <a:highlight>
                  <a:srgbClr val="FFFFFF"/>
                </a:highlight>
                <a:latin typeface="Times New Roman"/>
                <a:ea typeface="Times New Roman"/>
                <a:cs typeface="Times New Roman"/>
                <a:sym typeface="Times New Roman"/>
              </a:rPr>
              <a:t>/reports/docs/</a:t>
            </a:r>
            <a:r>
              <a:rPr lang="en" sz="1000" dirty="0" err="1">
                <a:highlight>
                  <a:srgbClr val="FFFFFF"/>
                </a:highlight>
                <a:latin typeface="Times New Roman"/>
                <a:ea typeface="Times New Roman"/>
                <a:cs typeface="Times New Roman"/>
                <a:sym typeface="Times New Roman"/>
              </a:rPr>
              <a:t>demographic_variation</a:t>
            </a:r>
            <a:r>
              <a:rPr lang="en" sz="1000" dirty="0">
                <a:highlight>
                  <a:srgbClr val="FFFFFF"/>
                </a:highlight>
                <a:latin typeface="Times New Roman"/>
                <a:ea typeface="Times New Roman"/>
                <a:cs typeface="Times New Roman"/>
                <a:sym typeface="Times New Roman"/>
              </a:rPr>
              <a:t>/demographic_variation_2017.pdf. Published 2019. Accessed February 24, 2019.</a:t>
            </a:r>
            <a:endParaRPr lang="en-US"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US" sz="1000" dirty="0">
                <a:highlight>
                  <a:srgbClr val="FFFFFF"/>
                </a:highlight>
                <a:latin typeface="Times New Roman"/>
                <a:ea typeface="Times New Roman"/>
                <a:cs typeface="Times New Roman"/>
                <a:sym typeface="Times New Roman"/>
              </a:rPr>
              <a:t>Emily </a:t>
            </a:r>
            <a:r>
              <a:rPr lang="en-US" sz="1000" dirty="0" err="1">
                <a:highlight>
                  <a:srgbClr val="FFFFFF"/>
                </a:highlight>
                <a:latin typeface="Times New Roman"/>
                <a:ea typeface="Times New Roman"/>
                <a:cs typeface="Times New Roman"/>
                <a:sym typeface="Times New Roman"/>
              </a:rPr>
              <a:t>DeRuy</a:t>
            </a:r>
            <a:r>
              <a:rPr lang="en-US" sz="1000" dirty="0">
                <a:highlight>
                  <a:srgbClr val="FFFFFF"/>
                </a:highlight>
                <a:latin typeface="Times New Roman"/>
                <a:ea typeface="Times New Roman"/>
                <a:cs typeface="Times New Roman"/>
                <a:sym typeface="Times New Roman"/>
              </a:rPr>
              <a:t> N. 6 Key Health Disparities Between Blacks and Whites. The Atlantic. https://</a:t>
            </a:r>
            <a:r>
              <a:rPr lang="en-US" sz="1000" dirty="0" err="1">
                <a:highlight>
                  <a:srgbClr val="FFFFFF"/>
                </a:highlight>
                <a:latin typeface="Times New Roman"/>
                <a:ea typeface="Times New Roman"/>
                <a:cs typeface="Times New Roman"/>
                <a:sym typeface="Times New Roman"/>
              </a:rPr>
              <a:t>www.theatlantic.com</a:t>
            </a:r>
            <a:r>
              <a:rPr lang="en-US" sz="1000" dirty="0">
                <a:highlight>
                  <a:srgbClr val="FFFFFF"/>
                </a:highlight>
                <a:latin typeface="Times New Roman"/>
                <a:ea typeface="Times New Roman"/>
                <a:cs typeface="Times New Roman"/>
                <a:sym typeface="Times New Roman"/>
              </a:rPr>
              <a:t>/politics/archive/2015/10/6-key-health-disparities-between-blacks-and-whites/433056/. Published 2019. Accessed February 24, 2019.</a:t>
            </a:r>
          </a:p>
          <a:p>
            <a:pPr marL="228600" lvl="0" indent="-228600" algn="l" rtl="0">
              <a:lnSpc>
                <a:spcPct val="100000"/>
              </a:lnSpc>
              <a:spcBef>
                <a:spcPts val="0"/>
              </a:spcBef>
              <a:spcAft>
                <a:spcPts val="0"/>
              </a:spcAft>
              <a:buClr>
                <a:schemeClr val="dk1"/>
              </a:buClr>
              <a:buSzPts val="1100"/>
              <a:buFont typeface="+mj-lt"/>
              <a:buAutoNum type="arabicPeriod"/>
            </a:pPr>
            <a:r>
              <a:rPr lang="en" sz="1000" dirty="0">
                <a:highlight>
                  <a:srgbClr val="FFFFFF"/>
                </a:highlight>
                <a:latin typeface="Times New Roman"/>
                <a:ea typeface="Times New Roman"/>
                <a:cs typeface="Times New Roman"/>
                <a:sym typeface="Times New Roman"/>
              </a:rPr>
              <a:t>Yamada T, Chen C, Murata C et al. Access Disparity and Health Inequality of the Elderly: Unmet Needs and Delayed Healthcare. </a:t>
            </a:r>
            <a:r>
              <a:rPr lang="en" sz="1000" i="1" dirty="0" err="1">
                <a:highlight>
                  <a:srgbClr val="FFFFFF"/>
                </a:highlight>
                <a:latin typeface="Times New Roman"/>
                <a:ea typeface="Times New Roman"/>
                <a:cs typeface="Times New Roman"/>
                <a:sym typeface="Times New Roman"/>
              </a:rPr>
              <a:t>Int</a:t>
            </a:r>
            <a:r>
              <a:rPr lang="en" sz="1000" i="1" dirty="0">
                <a:highlight>
                  <a:srgbClr val="FFFFFF"/>
                </a:highlight>
                <a:latin typeface="Times New Roman"/>
                <a:ea typeface="Times New Roman"/>
                <a:cs typeface="Times New Roman"/>
                <a:sym typeface="Times New Roman"/>
              </a:rPr>
              <a:t> J Environ Res Public Health</a:t>
            </a:r>
            <a:r>
              <a:rPr lang="en" sz="1000" dirty="0">
                <a:highlight>
                  <a:srgbClr val="FFFFFF"/>
                </a:highlight>
                <a:latin typeface="Times New Roman"/>
                <a:ea typeface="Times New Roman"/>
                <a:cs typeface="Times New Roman"/>
                <a:sym typeface="Times New Roman"/>
              </a:rPr>
              <a:t>. 2015;12(2):1745-1772. doi:10.3390/ijerph120201745</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a:highlight>
                  <a:srgbClr val="FFFFFF"/>
                </a:highlight>
                <a:latin typeface="Times New Roman"/>
                <a:ea typeface="Times New Roman"/>
                <a:cs typeface="Times New Roman"/>
                <a:sym typeface="Times New Roman"/>
              </a:rPr>
              <a:t>Goal F: Understand health disparities and develop strategies to improve the health status of older adults in diverse populations. National Institute on Aging. https://</a:t>
            </a:r>
            <a:r>
              <a:rPr lang="en" sz="1000" dirty="0" err="1">
                <a:highlight>
                  <a:srgbClr val="FFFFFF"/>
                </a:highlight>
                <a:latin typeface="Times New Roman"/>
                <a:ea typeface="Times New Roman"/>
                <a:cs typeface="Times New Roman"/>
                <a:sym typeface="Times New Roman"/>
              </a:rPr>
              <a:t>www.nia.nih.gov</a:t>
            </a:r>
            <a:r>
              <a:rPr lang="en" sz="1000" dirty="0">
                <a:highlight>
                  <a:srgbClr val="FFFFFF"/>
                </a:highlight>
                <a:latin typeface="Times New Roman"/>
                <a:ea typeface="Times New Roman"/>
                <a:cs typeface="Times New Roman"/>
                <a:sym typeface="Times New Roman"/>
              </a:rPr>
              <a:t>/about/aging-well-21st-century-strategic-directions-research-aging/goal-f-understand-health. Published 2019. Accessed February 24, 2019.</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a:highlight>
                  <a:srgbClr val="FFFFFF"/>
                </a:highlight>
                <a:latin typeface="Times New Roman"/>
                <a:ea typeface="Times New Roman"/>
                <a:cs typeface="Times New Roman"/>
                <a:sym typeface="Times New Roman"/>
              </a:rPr>
              <a:t>Older Adults | Healthy People 2020. </a:t>
            </a:r>
            <a:r>
              <a:rPr lang="en" sz="1000" dirty="0" err="1">
                <a:highlight>
                  <a:srgbClr val="FFFFFF"/>
                </a:highlight>
                <a:latin typeface="Times New Roman"/>
                <a:ea typeface="Times New Roman"/>
                <a:cs typeface="Times New Roman"/>
                <a:sym typeface="Times New Roman"/>
              </a:rPr>
              <a:t>Healthypeople.gov</a:t>
            </a:r>
            <a:r>
              <a:rPr lang="en" sz="1000" dirty="0">
                <a:highlight>
                  <a:srgbClr val="FFFFFF"/>
                </a:highlight>
                <a:latin typeface="Times New Roman"/>
                <a:ea typeface="Times New Roman"/>
                <a:cs typeface="Times New Roman"/>
                <a:sym typeface="Times New Roman"/>
              </a:rPr>
              <a:t>. https://</a:t>
            </a:r>
            <a:r>
              <a:rPr lang="en" sz="1000" dirty="0" err="1">
                <a:highlight>
                  <a:srgbClr val="FFFFFF"/>
                </a:highlight>
                <a:latin typeface="Times New Roman"/>
                <a:ea typeface="Times New Roman"/>
                <a:cs typeface="Times New Roman"/>
                <a:sym typeface="Times New Roman"/>
              </a:rPr>
              <a:t>www.healthypeople.gov</a:t>
            </a:r>
            <a:r>
              <a:rPr lang="en" sz="1000" dirty="0">
                <a:highlight>
                  <a:srgbClr val="FFFFFF"/>
                </a:highlight>
                <a:latin typeface="Times New Roman"/>
                <a:ea typeface="Times New Roman"/>
                <a:cs typeface="Times New Roman"/>
                <a:sym typeface="Times New Roman"/>
              </a:rPr>
              <a:t>/2020/topics-objectives/topic/older-adults#4. Published 2019. Accessed February 24, 2019.</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a:highlight>
                  <a:srgbClr val="FFFFFF"/>
                </a:highlight>
                <a:latin typeface="Times New Roman"/>
                <a:ea typeface="Times New Roman"/>
                <a:cs typeface="Times New Roman"/>
                <a:sym typeface="Times New Roman"/>
              </a:rPr>
              <a:t>Average life expectancy* in North America for those born in 2018 g. Life expectancy in North America in 2018 | Statistic. Statista. https://</a:t>
            </a:r>
            <a:r>
              <a:rPr lang="en" sz="1000" dirty="0" err="1">
                <a:highlight>
                  <a:srgbClr val="FFFFFF"/>
                </a:highlight>
                <a:latin typeface="Times New Roman"/>
                <a:ea typeface="Times New Roman"/>
                <a:cs typeface="Times New Roman"/>
                <a:sym typeface="Times New Roman"/>
              </a:rPr>
              <a:t>www.statista.com</a:t>
            </a:r>
            <a:r>
              <a:rPr lang="en" sz="1000" dirty="0">
                <a:highlight>
                  <a:srgbClr val="FFFFFF"/>
                </a:highlight>
                <a:latin typeface="Times New Roman"/>
                <a:ea typeface="Times New Roman"/>
                <a:cs typeface="Times New Roman"/>
                <a:sym typeface="Times New Roman"/>
              </a:rPr>
              <a:t>/statistics/274513/life-expectancy-in-north-</a:t>
            </a:r>
            <a:r>
              <a:rPr lang="en" sz="1000" dirty="0" err="1">
                <a:highlight>
                  <a:srgbClr val="FFFFFF"/>
                </a:highlight>
                <a:latin typeface="Times New Roman"/>
                <a:ea typeface="Times New Roman"/>
                <a:cs typeface="Times New Roman"/>
                <a:sym typeface="Times New Roman"/>
              </a:rPr>
              <a:t>america</a:t>
            </a:r>
            <a:r>
              <a:rPr lang="en" sz="1000" dirty="0">
                <a:highlight>
                  <a:srgbClr val="FFFFFF"/>
                </a:highlight>
                <a:latin typeface="Times New Roman"/>
                <a:ea typeface="Times New Roman"/>
                <a:cs typeface="Times New Roman"/>
                <a:sym typeface="Times New Roman"/>
              </a:rPr>
              <a:t>/. Published 2019. Accessed February 24, 2019.</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err="1">
                <a:highlight>
                  <a:srgbClr val="FFFFFF"/>
                </a:highlight>
                <a:latin typeface="Times New Roman"/>
                <a:ea typeface="Times New Roman"/>
                <a:cs typeface="Times New Roman"/>
                <a:sym typeface="Times New Roman"/>
              </a:rPr>
              <a:t>Astone</a:t>
            </a:r>
            <a:r>
              <a:rPr lang="en" sz="1000" dirty="0">
                <a:highlight>
                  <a:srgbClr val="FFFFFF"/>
                </a:highlight>
                <a:latin typeface="Times New Roman"/>
                <a:ea typeface="Times New Roman"/>
                <a:cs typeface="Times New Roman"/>
                <a:sym typeface="Times New Roman"/>
              </a:rPr>
              <a:t> NM, Martin S, Aron L. Death rates for U.S. women ages 15-54. Washington, DC: Urban Institute; 2015.</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a:solidFill>
                  <a:srgbClr val="303030"/>
                </a:solidFill>
                <a:highlight>
                  <a:srgbClr val="FFFFFF"/>
                </a:highlight>
                <a:latin typeface="Times New Roman"/>
                <a:ea typeface="Times New Roman"/>
                <a:cs typeface="Times New Roman"/>
                <a:sym typeface="Times New Roman"/>
              </a:rPr>
              <a:t>NASEM. Improving the health of women in the United States: Workshop summary. Washington, DC: The National Academies Press; 2016a.</a:t>
            </a:r>
            <a:endParaRPr sz="1000" dirty="0">
              <a:solidFill>
                <a:srgbClr val="303030"/>
              </a:solidFill>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a:highlight>
                  <a:srgbClr val="FFFFFF"/>
                </a:highlight>
                <a:latin typeface="Times New Roman"/>
                <a:ea typeface="Times New Roman"/>
                <a:cs typeface="Times New Roman"/>
                <a:sym typeface="Times New Roman"/>
              </a:rPr>
              <a:t>Hunger | Health and Welfare Council of Long Island (HWCLI). </a:t>
            </a:r>
            <a:r>
              <a:rPr lang="en" sz="1000" dirty="0" err="1">
                <a:highlight>
                  <a:srgbClr val="FFFFFF"/>
                </a:highlight>
                <a:latin typeface="Times New Roman"/>
                <a:ea typeface="Times New Roman"/>
                <a:cs typeface="Times New Roman"/>
                <a:sym typeface="Times New Roman"/>
              </a:rPr>
              <a:t>Hwcli.com</a:t>
            </a:r>
            <a:r>
              <a:rPr lang="en" sz="1000" dirty="0">
                <a:highlight>
                  <a:srgbClr val="FFFFFF"/>
                </a:highlight>
                <a:latin typeface="Times New Roman"/>
                <a:ea typeface="Times New Roman"/>
                <a:cs typeface="Times New Roman"/>
                <a:sym typeface="Times New Roman"/>
              </a:rPr>
              <a:t>. http://</a:t>
            </a:r>
            <a:r>
              <a:rPr lang="en" sz="1000" dirty="0" err="1">
                <a:highlight>
                  <a:srgbClr val="FFFFFF"/>
                </a:highlight>
                <a:latin typeface="Times New Roman"/>
                <a:ea typeface="Times New Roman"/>
                <a:cs typeface="Times New Roman"/>
                <a:sym typeface="Times New Roman"/>
              </a:rPr>
              <a:t>www.hwcli.com</a:t>
            </a:r>
            <a:r>
              <a:rPr lang="en" sz="1000" dirty="0">
                <a:highlight>
                  <a:srgbClr val="FFFFFF"/>
                </a:highlight>
                <a:latin typeface="Times New Roman"/>
                <a:ea typeface="Times New Roman"/>
                <a:cs typeface="Times New Roman"/>
                <a:sym typeface="Times New Roman"/>
              </a:rPr>
              <a:t>/tag/hunger/. Published 2019. Accessed February 26, 2019.</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a:highlight>
                  <a:srgbClr val="FFFFFF"/>
                </a:highlight>
                <a:latin typeface="Times New Roman"/>
                <a:ea typeface="Times New Roman"/>
                <a:cs typeface="Times New Roman"/>
                <a:sym typeface="Times New Roman"/>
              </a:rPr>
              <a:t>Collaborative L. Food Insecurity Impacts Long Island. </a:t>
            </a:r>
            <a:r>
              <a:rPr lang="en" sz="1000" dirty="0" err="1">
                <a:highlight>
                  <a:srgbClr val="FFFFFF"/>
                </a:highlight>
                <a:latin typeface="Times New Roman"/>
                <a:ea typeface="Times New Roman"/>
                <a:cs typeface="Times New Roman"/>
                <a:sym typeface="Times New Roman"/>
              </a:rPr>
              <a:t>Lihealthcollab.org</a:t>
            </a:r>
            <a:r>
              <a:rPr lang="en" sz="1000" dirty="0">
                <a:highlight>
                  <a:srgbClr val="FFFFFF"/>
                </a:highlight>
                <a:latin typeface="Times New Roman"/>
                <a:ea typeface="Times New Roman"/>
                <a:cs typeface="Times New Roman"/>
                <a:sym typeface="Times New Roman"/>
              </a:rPr>
              <a:t>. https://</a:t>
            </a:r>
            <a:r>
              <a:rPr lang="en" sz="1000" dirty="0" err="1">
                <a:highlight>
                  <a:srgbClr val="FFFFFF"/>
                </a:highlight>
                <a:latin typeface="Times New Roman"/>
                <a:ea typeface="Times New Roman"/>
                <a:cs typeface="Times New Roman"/>
                <a:sym typeface="Times New Roman"/>
              </a:rPr>
              <a:t>www.lihealthcollab.org</a:t>
            </a:r>
            <a:r>
              <a:rPr lang="en" sz="1000" dirty="0">
                <a:highlight>
                  <a:srgbClr val="FFFFFF"/>
                </a:highlight>
                <a:latin typeface="Times New Roman"/>
                <a:ea typeface="Times New Roman"/>
                <a:cs typeface="Times New Roman"/>
                <a:sym typeface="Times New Roman"/>
              </a:rPr>
              <a:t>/news-and-blog/the-major-impact-of-food-insecurity-on-long-island. Published 2019. Accessed February 26, 2019.</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a:highlight>
                  <a:srgbClr val="FFFFFF"/>
                </a:highlight>
                <a:latin typeface="Times New Roman"/>
                <a:ea typeface="Times New Roman"/>
                <a:cs typeface="Times New Roman"/>
                <a:sym typeface="Times New Roman"/>
              </a:rPr>
              <a:t>Care for Millions at Risk as Community Health Centers Go Over Funding Cliff. </a:t>
            </a:r>
            <a:r>
              <a:rPr lang="en" sz="1000" dirty="0" err="1">
                <a:highlight>
                  <a:srgbClr val="FFFFFF"/>
                </a:highlight>
                <a:latin typeface="Times New Roman"/>
                <a:ea typeface="Times New Roman"/>
                <a:cs typeface="Times New Roman"/>
                <a:sym typeface="Times New Roman"/>
              </a:rPr>
              <a:t>Commonwealthfund.org</a:t>
            </a:r>
            <a:r>
              <a:rPr lang="en" sz="1000" dirty="0">
                <a:highlight>
                  <a:srgbClr val="FFFFFF"/>
                </a:highlight>
                <a:latin typeface="Times New Roman"/>
                <a:ea typeface="Times New Roman"/>
                <a:cs typeface="Times New Roman"/>
                <a:sym typeface="Times New Roman"/>
              </a:rPr>
              <a:t>. https://</a:t>
            </a:r>
            <a:r>
              <a:rPr lang="en" sz="1000" dirty="0" err="1">
                <a:highlight>
                  <a:srgbClr val="FFFFFF"/>
                </a:highlight>
                <a:latin typeface="Times New Roman"/>
                <a:ea typeface="Times New Roman"/>
                <a:cs typeface="Times New Roman"/>
                <a:sym typeface="Times New Roman"/>
              </a:rPr>
              <a:t>www.commonwealthfund.org</a:t>
            </a:r>
            <a:r>
              <a:rPr lang="en" sz="1000" dirty="0">
                <a:highlight>
                  <a:srgbClr val="FFFFFF"/>
                </a:highlight>
                <a:latin typeface="Times New Roman"/>
                <a:ea typeface="Times New Roman"/>
                <a:cs typeface="Times New Roman"/>
                <a:sym typeface="Times New Roman"/>
              </a:rPr>
              <a:t>/blog/2017/care-millions-risk-community-health-centers-lose-billions-funding. Published 2019. Accessed February 26, 2019.</a:t>
            </a:r>
            <a:endParaRPr sz="1000" dirty="0">
              <a:highlight>
                <a:srgbClr val="FFFFFF"/>
              </a:highlight>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err="1">
                <a:highlight>
                  <a:srgbClr val="FFFFFF"/>
                </a:highlight>
                <a:latin typeface="Times New Roman"/>
                <a:ea typeface="Times New Roman"/>
                <a:cs typeface="Times New Roman"/>
                <a:sym typeface="Times New Roman"/>
              </a:rPr>
              <a:t>Belachew</a:t>
            </a:r>
            <a:r>
              <a:rPr lang="en" sz="1000" dirty="0">
                <a:highlight>
                  <a:srgbClr val="FFFFFF"/>
                </a:highlight>
                <a:latin typeface="Times New Roman"/>
                <a:ea typeface="Times New Roman"/>
                <a:cs typeface="Times New Roman"/>
                <a:sym typeface="Times New Roman"/>
              </a:rPr>
              <a:t> S, </a:t>
            </a:r>
            <a:r>
              <a:rPr lang="en" sz="1000" dirty="0" err="1">
                <a:highlight>
                  <a:srgbClr val="FFFFFF"/>
                </a:highlight>
                <a:latin typeface="Times New Roman"/>
                <a:ea typeface="Times New Roman"/>
                <a:cs typeface="Times New Roman"/>
                <a:sym typeface="Times New Roman"/>
              </a:rPr>
              <a:t>Mekuria</a:t>
            </a:r>
            <a:r>
              <a:rPr lang="en" sz="1000" dirty="0">
                <a:highlight>
                  <a:srgbClr val="FFFFFF"/>
                </a:highlight>
                <a:latin typeface="Times New Roman"/>
                <a:ea typeface="Times New Roman"/>
                <a:cs typeface="Times New Roman"/>
                <a:sym typeface="Times New Roman"/>
              </a:rPr>
              <a:t> A, </a:t>
            </a:r>
            <a:r>
              <a:rPr lang="en" sz="1000" dirty="0" err="1">
                <a:highlight>
                  <a:srgbClr val="FFFFFF"/>
                </a:highlight>
                <a:latin typeface="Times New Roman"/>
                <a:ea typeface="Times New Roman"/>
                <a:cs typeface="Times New Roman"/>
                <a:sym typeface="Times New Roman"/>
              </a:rPr>
              <a:t>Erku</a:t>
            </a:r>
            <a:r>
              <a:rPr lang="en" sz="1000" dirty="0">
                <a:highlight>
                  <a:srgbClr val="FFFFFF"/>
                </a:highlight>
                <a:latin typeface="Times New Roman"/>
                <a:ea typeface="Times New Roman"/>
                <a:cs typeface="Times New Roman"/>
                <a:sym typeface="Times New Roman"/>
              </a:rPr>
              <a:t> D. Preferred Information Sources and Needs of Patients With Cancer on Disease Symptoms and Management: A Cross-Sectional Study. </a:t>
            </a:r>
            <a:r>
              <a:rPr lang="en" sz="1000" i="1" dirty="0">
                <a:latin typeface="Times New Roman"/>
                <a:ea typeface="Times New Roman"/>
                <a:cs typeface="Times New Roman"/>
                <a:sym typeface="Times New Roman"/>
              </a:rPr>
              <a:t>J Glob Oncol</a:t>
            </a:r>
            <a:r>
              <a:rPr lang="en" sz="1000" dirty="0">
                <a:latin typeface="Times New Roman"/>
                <a:ea typeface="Times New Roman"/>
                <a:cs typeface="Times New Roman"/>
                <a:sym typeface="Times New Roman"/>
              </a:rPr>
              <a:t>. 2017;3(2_suppl):2s-2s. doi:10.1200/jgo.2017.009399</a:t>
            </a:r>
            <a:endParaRPr sz="1000" dirty="0">
              <a:latin typeface="Times New Roman"/>
              <a:ea typeface="Times New Roman"/>
              <a:cs typeface="Times New Roman"/>
              <a:sym typeface="Times New Roman"/>
            </a:endParaRPr>
          </a:p>
          <a:p>
            <a:pPr marL="228600" lvl="0" indent="-228600" algn="l" rtl="0">
              <a:lnSpc>
                <a:spcPct val="100000"/>
              </a:lnSpc>
              <a:spcBef>
                <a:spcPts val="0"/>
              </a:spcBef>
              <a:spcAft>
                <a:spcPts val="0"/>
              </a:spcAft>
              <a:buClr>
                <a:schemeClr val="dk1"/>
              </a:buClr>
              <a:buSzPts val="1100"/>
              <a:buFont typeface="+mj-lt"/>
              <a:buAutoNum type="arabicPeriod"/>
            </a:pPr>
            <a:r>
              <a:rPr lang="en" sz="1000" dirty="0" err="1">
                <a:highlight>
                  <a:srgbClr val="FFFFFF"/>
                </a:highlight>
                <a:latin typeface="Times New Roman"/>
                <a:ea typeface="Times New Roman"/>
                <a:cs typeface="Times New Roman"/>
                <a:sym typeface="Times New Roman"/>
              </a:rPr>
              <a:t>Shea-Budgell</a:t>
            </a:r>
            <a:r>
              <a:rPr lang="en" sz="1000" dirty="0">
                <a:highlight>
                  <a:srgbClr val="FFFFFF"/>
                </a:highlight>
                <a:latin typeface="Times New Roman"/>
                <a:ea typeface="Times New Roman"/>
                <a:cs typeface="Times New Roman"/>
                <a:sym typeface="Times New Roman"/>
              </a:rPr>
              <a:t> M, </a:t>
            </a:r>
            <a:r>
              <a:rPr lang="en" sz="1000" dirty="0" err="1">
                <a:highlight>
                  <a:srgbClr val="FFFFFF"/>
                </a:highlight>
                <a:latin typeface="Times New Roman"/>
                <a:ea typeface="Times New Roman"/>
                <a:cs typeface="Times New Roman"/>
                <a:sym typeface="Times New Roman"/>
              </a:rPr>
              <a:t>Kostaras</a:t>
            </a:r>
            <a:r>
              <a:rPr lang="en" sz="1000" dirty="0">
                <a:highlight>
                  <a:srgbClr val="FFFFFF"/>
                </a:highlight>
                <a:latin typeface="Times New Roman"/>
                <a:ea typeface="Times New Roman"/>
                <a:cs typeface="Times New Roman"/>
                <a:sym typeface="Times New Roman"/>
              </a:rPr>
              <a:t> X, </a:t>
            </a:r>
            <a:r>
              <a:rPr lang="en" sz="1000" dirty="0" err="1">
                <a:highlight>
                  <a:srgbClr val="FFFFFF"/>
                </a:highlight>
                <a:latin typeface="Times New Roman"/>
                <a:ea typeface="Times New Roman"/>
                <a:cs typeface="Times New Roman"/>
                <a:sym typeface="Times New Roman"/>
              </a:rPr>
              <a:t>Myhill</a:t>
            </a:r>
            <a:r>
              <a:rPr lang="en" sz="1000" dirty="0">
                <a:highlight>
                  <a:srgbClr val="FFFFFF"/>
                </a:highlight>
                <a:latin typeface="Times New Roman"/>
                <a:ea typeface="Times New Roman"/>
                <a:cs typeface="Times New Roman"/>
                <a:sym typeface="Times New Roman"/>
              </a:rPr>
              <a:t> K, Hagen N. Information needs and sources of information for patients during cancer follow-up. </a:t>
            </a:r>
            <a:r>
              <a:rPr lang="en" sz="1000" i="1" dirty="0">
                <a:latin typeface="Times New Roman"/>
                <a:ea typeface="Times New Roman"/>
                <a:cs typeface="Times New Roman"/>
                <a:sym typeface="Times New Roman"/>
              </a:rPr>
              <a:t>Current Oncology</a:t>
            </a:r>
            <a:r>
              <a:rPr lang="en" sz="1000" dirty="0">
                <a:latin typeface="Times New Roman"/>
                <a:ea typeface="Times New Roman"/>
                <a:cs typeface="Times New Roman"/>
                <a:sym typeface="Times New Roman"/>
              </a:rPr>
              <a:t>. 2014;21(4):165. doi:10.3747/co.21.1932</a:t>
            </a:r>
            <a:endParaRPr sz="1000" dirty="0">
              <a:latin typeface="Times New Roman"/>
              <a:ea typeface="Times New Roman"/>
              <a:cs typeface="Times New Roman"/>
              <a:sym typeface="Times New Roman"/>
            </a:endParaRPr>
          </a:p>
          <a:p>
            <a:pPr marL="0" lvl="0" indent="0" algn="l" rtl="0">
              <a:lnSpc>
                <a:spcPct val="100000"/>
              </a:lnSpc>
              <a:spcBef>
                <a:spcPts val="440"/>
              </a:spcBef>
              <a:spcAft>
                <a:spcPts val="0"/>
              </a:spcAft>
              <a:buNone/>
            </a:pPr>
            <a:endParaRPr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181" name="Google Shape;181;p27"/>
          <p:cNvGraphicFramePr/>
          <p:nvPr/>
        </p:nvGraphicFramePr>
        <p:xfrm>
          <a:off x="646300" y="996575"/>
          <a:ext cx="5548300" cy="3600525"/>
        </p:xfrm>
        <a:graphic>
          <a:graphicData uri="http://schemas.openxmlformats.org/drawingml/2006/table">
            <a:tbl>
              <a:tblPr>
                <a:noFill/>
                <a:tableStyleId>{45D85822-189A-46B0-9FEF-A1F86A20F5FB}</a:tableStyleId>
              </a:tblPr>
              <a:tblGrid>
                <a:gridCol w="1111475">
                  <a:extLst>
                    <a:ext uri="{9D8B030D-6E8A-4147-A177-3AD203B41FA5}">
                      <a16:colId xmlns:a16="http://schemas.microsoft.com/office/drawing/2014/main" val="20000"/>
                    </a:ext>
                  </a:extLst>
                </a:gridCol>
                <a:gridCol w="674175">
                  <a:extLst>
                    <a:ext uri="{9D8B030D-6E8A-4147-A177-3AD203B41FA5}">
                      <a16:colId xmlns:a16="http://schemas.microsoft.com/office/drawing/2014/main" val="20001"/>
                    </a:ext>
                  </a:extLst>
                </a:gridCol>
                <a:gridCol w="783500">
                  <a:extLst>
                    <a:ext uri="{9D8B030D-6E8A-4147-A177-3AD203B41FA5}">
                      <a16:colId xmlns:a16="http://schemas.microsoft.com/office/drawing/2014/main" val="20002"/>
                    </a:ext>
                  </a:extLst>
                </a:gridCol>
                <a:gridCol w="993050">
                  <a:extLst>
                    <a:ext uri="{9D8B030D-6E8A-4147-A177-3AD203B41FA5}">
                      <a16:colId xmlns:a16="http://schemas.microsoft.com/office/drawing/2014/main" val="20003"/>
                    </a:ext>
                  </a:extLst>
                </a:gridCol>
                <a:gridCol w="993050">
                  <a:extLst>
                    <a:ext uri="{9D8B030D-6E8A-4147-A177-3AD203B41FA5}">
                      <a16:colId xmlns:a16="http://schemas.microsoft.com/office/drawing/2014/main" val="20004"/>
                    </a:ext>
                  </a:extLst>
                </a:gridCol>
                <a:gridCol w="993050">
                  <a:extLst>
                    <a:ext uri="{9D8B030D-6E8A-4147-A177-3AD203B41FA5}">
                      <a16:colId xmlns:a16="http://schemas.microsoft.com/office/drawing/2014/main" val="20005"/>
                    </a:ext>
                  </a:extLst>
                </a:gridCol>
              </a:tblGrid>
              <a:tr h="282425">
                <a:tc rowSpan="2">
                  <a:txBody>
                    <a:bodyPr/>
                    <a:lstStyle/>
                    <a:p>
                      <a:pPr marL="0" marR="0" lvl="0" indent="0" algn="ctr" rtl="0">
                        <a:lnSpc>
                          <a:spcPct val="100000"/>
                        </a:lnSpc>
                        <a:spcBef>
                          <a:spcPts val="0"/>
                        </a:spcBef>
                        <a:spcAft>
                          <a:spcPts val="0"/>
                        </a:spcAft>
                        <a:buNone/>
                      </a:pPr>
                      <a:br>
                        <a:rPr lang="en" sz="1300" u="none" strike="noStrike" cap="none"/>
                      </a:br>
                      <a:br>
                        <a:rPr lang="en" sz="1300" u="none" strike="noStrike" cap="none"/>
                      </a:br>
                      <a:r>
                        <a:rPr lang="en" sz="1100" b="1" i="0" u="none" strike="noStrike" cap="none">
                          <a:solidFill>
                            <a:srgbClr val="FFFFFF"/>
                          </a:solidFill>
                          <a:latin typeface="Calibri"/>
                          <a:ea typeface="Calibri"/>
                          <a:cs typeface="Calibri"/>
                          <a:sym typeface="Calibri"/>
                        </a:rPr>
                        <a:t>Site of Cancer</a:t>
                      </a:r>
                      <a:endParaRPr sz="1300" u="none" strike="noStrike" cap="none"/>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gridSpan="5">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Number of Diagnosed Cancer Cases</a:t>
                      </a:r>
                      <a:endParaRPr sz="1300" u="none" strike="noStrike" cap="none"/>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0850">
                <a:tc vMerge="1">
                  <a:txBody>
                    <a:bodyPr/>
                    <a:lstStyle/>
                    <a:p>
                      <a:endParaRPr lang="en-US"/>
                    </a:p>
                  </a:txBody>
                  <a:tcPr/>
                </a:tc>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2012</a:t>
                      </a:r>
                      <a:endParaRPr sz="1300" u="none" strike="noStrike" cap="none"/>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2013</a:t>
                      </a:r>
                      <a:endParaRPr sz="1300" u="none" strike="noStrike" cap="none"/>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2014</a:t>
                      </a:r>
                      <a:endParaRPr sz="1300" u="none" strike="noStrike" cap="none"/>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2015</a:t>
                      </a:r>
                      <a:endParaRPr sz="1300" u="none" strike="noStrike" cap="none"/>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2016</a:t>
                      </a:r>
                      <a:endParaRPr sz="1300" u="none" strike="noStrike" cap="none"/>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extLst>
                  <a:ext uri="{0D108BD9-81ED-4DB2-BD59-A6C34878D82A}">
                    <a16:rowId xmlns:a16="http://schemas.microsoft.com/office/drawing/2014/main" val="10001"/>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Breast</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2237</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2291</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2038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1871</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i="0" u="none" strike="noStrike" cap="none">
                          <a:solidFill>
                            <a:srgbClr val="000000"/>
                          </a:solidFill>
                          <a:latin typeface="Calibri"/>
                          <a:ea typeface="Calibri"/>
                          <a:cs typeface="Calibri"/>
                          <a:sym typeface="Calibri"/>
                        </a:rPr>
                        <a:t>1596</a:t>
                      </a:r>
                      <a:endParaRPr sz="1100" u="none" strike="noStrike" cap="none">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2"/>
                  </a:ext>
                </a:extLst>
              </a:tr>
              <a:tr h="48285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Gastrointestinal</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6501</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7135</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6910</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6849</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i="0" u="none" strike="noStrike" cap="none">
                          <a:solidFill>
                            <a:srgbClr val="000000"/>
                          </a:solidFill>
                          <a:latin typeface="Calibri"/>
                          <a:ea typeface="Calibri"/>
                          <a:cs typeface="Calibri"/>
                          <a:sym typeface="Calibri"/>
                        </a:rPr>
                        <a:t>6359</a:t>
                      </a:r>
                      <a:endParaRPr sz="1100" u="none" strike="noStrike" cap="none">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Gynecologic</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2155</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2528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2095</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1908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i="0" u="none" strike="noStrike" cap="none">
                          <a:solidFill>
                            <a:srgbClr val="000000"/>
                          </a:solidFill>
                          <a:latin typeface="Calibri"/>
                          <a:ea typeface="Calibri"/>
                          <a:cs typeface="Calibri"/>
                          <a:sym typeface="Calibri"/>
                        </a:rPr>
                        <a:t>1665</a:t>
                      </a:r>
                      <a:endParaRPr sz="1100" u="none" strike="noStrike" cap="none">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Head &amp; Neck</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2402</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2478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2462</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2204</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i="0" u="none" strike="noStrike" cap="none">
                          <a:solidFill>
                            <a:srgbClr val="000000"/>
                          </a:solidFill>
                          <a:latin typeface="Calibri"/>
                          <a:ea typeface="Calibri"/>
                          <a:cs typeface="Calibri"/>
                          <a:sym typeface="Calibri"/>
                        </a:rPr>
                        <a:t>2144</a:t>
                      </a:r>
                      <a:endParaRPr sz="1100" u="none" strike="noStrike" cap="none">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Skin</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143</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169</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175</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a:t>
                      </a:r>
                      <a:r>
                        <a:rPr lang="en" sz="1100">
                          <a:latin typeface="Calibri"/>
                          <a:ea typeface="Calibri"/>
                          <a:cs typeface="Calibri"/>
                          <a:sym typeface="Calibri"/>
                        </a:rPr>
                        <a:t>168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a:latin typeface="Calibri"/>
                          <a:ea typeface="Calibri"/>
                          <a:cs typeface="Calibri"/>
                          <a:sym typeface="Calibri"/>
                        </a:rPr>
                        <a:t>148</a:t>
                      </a:r>
                      <a:endParaRPr sz="1100" u="none" strike="noStrike" cap="none">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6"/>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Thoracic</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4081</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4403</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4227</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a:t>
                      </a:r>
                      <a:r>
                        <a:rPr lang="en" sz="1100">
                          <a:latin typeface="Calibri"/>
                          <a:ea typeface="Calibri"/>
                          <a:cs typeface="Calibri"/>
                          <a:sym typeface="Calibri"/>
                        </a:rPr>
                        <a:t>4209</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a:latin typeface="Calibri"/>
                          <a:ea typeface="Calibri"/>
                          <a:cs typeface="Calibri"/>
                          <a:sym typeface="Calibri"/>
                        </a:rPr>
                        <a:t>3863</a:t>
                      </a:r>
                      <a:endParaRPr sz="1100" u="none" strike="noStrike" cap="none">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Urologic</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2382</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2378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2485</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a:t>
                      </a:r>
                      <a:r>
                        <a:rPr lang="en" sz="1100">
                          <a:latin typeface="Calibri"/>
                          <a:ea typeface="Calibri"/>
                          <a:cs typeface="Calibri"/>
                          <a:sym typeface="Calibri"/>
                        </a:rPr>
                        <a:t>2439</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 sz="1100">
                          <a:latin typeface="Calibri"/>
                          <a:ea typeface="Calibri"/>
                          <a:cs typeface="Calibri"/>
                          <a:sym typeface="Calibri"/>
                        </a:rPr>
                        <a:t>2356</a:t>
                      </a:r>
                      <a:endParaRPr sz="1100" u="none" strike="noStrike" cap="none">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Other</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11156</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11086</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10906</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a:t>
                      </a:r>
                      <a:r>
                        <a:rPr lang="en" sz="1100">
                          <a:latin typeface="Calibri"/>
                          <a:ea typeface="Calibri"/>
                          <a:cs typeface="Calibri"/>
                          <a:sym typeface="Calibri"/>
                        </a:rPr>
                        <a:t>10695</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lvl="0" indent="0" algn="ctr" rtl="0">
                        <a:spcBef>
                          <a:spcPts val="0"/>
                        </a:spcBef>
                        <a:spcAft>
                          <a:spcPts val="0"/>
                        </a:spcAft>
                        <a:buNone/>
                      </a:pPr>
                      <a:r>
                        <a:rPr lang="en" sz="1100">
                          <a:latin typeface="Calibri"/>
                          <a:ea typeface="Calibri"/>
                          <a:cs typeface="Calibri"/>
                          <a:sym typeface="Calibri"/>
                        </a:rPr>
                        <a:t>10387</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9"/>
                  </a:ext>
                </a:extLst>
              </a:tr>
              <a:tr h="304300">
                <a:tc>
                  <a:txBody>
                    <a:bodyPr/>
                    <a:lstStyle/>
                    <a:p>
                      <a:pPr marL="0" marR="0" lvl="0" indent="0" algn="ctr" rtl="0">
                        <a:lnSpc>
                          <a:spcPct val="100000"/>
                        </a:lnSpc>
                        <a:spcBef>
                          <a:spcPts val="0"/>
                        </a:spcBef>
                        <a:spcAft>
                          <a:spcPts val="0"/>
                        </a:spcAft>
                        <a:buNone/>
                      </a:pPr>
                      <a:r>
                        <a:rPr lang="en" sz="1100" b="1" i="0" u="none" strike="noStrike" cap="none">
                          <a:solidFill>
                            <a:srgbClr val="FFFFFF"/>
                          </a:solidFill>
                          <a:latin typeface="Calibri"/>
                          <a:ea typeface="Calibri"/>
                          <a:cs typeface="Calibri"/>
                          <a:sym typeface="Calibri"/>
                        </a:rPr>
                        <a:t>Grand Total</a:t>
                      </a:r>
                      <a:endParaRPr sz="1300" u="none" strike="noStrike" cap="none"/>
                    </a:p>
                  </a:txBody>
                  <a:tcPr marL="63775" marR="63775" marT="9100" marB="91100"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004F65"/>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31057</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32468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31298</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marR="0" lvl="0" indent="0" algn="ctr" rtl="0">
                        <a:lnSpc>
                          <a:spcPct val="100000"/>
                        </a:lnSpc>
                        <a:spcBef>
                          <a:spcPts val="0"/>
                        </a:spcBef>
                        <a:spcAft>
                          <a:spcPts val="0"/>
                        </a:spcAft>
                        <a:buNone/>
                      </a:pPr>
                      <a:r>
                        <a:rPr lang="en" sz="1100" u="none" strike="noStrike" cap="none">
                          <a:latin typeface="Calibri"/>
                          <a:ea typeface="Calibri"/>
                          <a:cs typeface="Calibri"/>
                          <a:sym typeface="Calibri"/>
                        </a:rPr>
                        <a:t> </a:t>
                      </a:r>
                      <a:r>
                        <a:rPr lang="en" sz="1100">
                          <a:latin typeface="Calibri"/>
                          <a:ea typeface="Calibri"/>
                          <a:cs typeface="Calibri"/>
                          <a:sym typeface="Calibri"/>
                        </a:rPr>
                        <a:t>30343</a:t>
                      </a:r>
                      <a:endParaRPr sz="110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tc>
                  <a:txBody>
                    <a:bodyPr/>
                    <a:lstStyle/>
                    <a:p>
                      <a:pPr marL="0" lvl="0" indent="0" algn="ctr" rtl="0">
                        <a:spcBef>
                          <a:spcPts val="0"/>
                        </a:spcBef>
                        <a:spcAft>
                          <a:spcPts val="0"/>
                        </a:spcAft>
                        <a:buNone/>
                      </a:pPr>
                      <a:r>
                        <a:rPr lang="en" sz="1100" dirty="0">
                          <a:latin typeface="Calibri"/>
                          <a:ea typeface="Calibri"/>
                          <a:cs typeface="Calibri"/>
                          <a:sym typeface="Calibri"/>
                        </a:rPr>
                        <a:t>28518</a:t>
                      </a:r>
                      <a:endParaRPr sz="1100" dirty="0">
                        <a:latin typeface="Calibri"/>
                        <a:ea typeface="Calibri"/>
                        <a:cs typeface="Calibri"/>
                        <a:sym typeface="Calibri"/>
                      </a:endParaRPr>
                    </a:p>
                  </a:txBody>
                  <a:tcPr marL="63775" marR="63775" marT="9100" marB="9110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10"/>
                  </a:ext>
                </a:extLst>
              </a:tr>
            </a:tbl>
          </a:graphicData>
        </a:graphic>
      </p:graphicFrame>
      <p:sp>
        <p:nvSpPr>
          <p:cNvPr id="182" name="Google Shape;182;p27"/>
          <p:cNvSpPr/>
          <p:nvPr/>
        </p:nvSpPr>
        <p:spPr>
          <a:xfrm>
            <a:off x="254120" y="996575"/>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183" name="Google Shape;183;p27"/>
          <p:cNvSpPr txBox="1"/>
          <p:nvPr/>
        </p:nvSpPr>
        <p:spPr>
          <a:xfrm>
            <a:off x="2084371" y="179734"/>
            <a:ext cx="6861600" cy="61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4600"/>
              <a:buFont typeface="Cambria"/>
              <a:buNone/>
            </a:pPr>
            <a:r>
              <a:rPr lang="en" sz="2200" i="0" u="none" strike="noStrike" cap="none" dirty="0">
                <a:solidFill>
                  <a:schemeClr val="accent1"/>
                </a:solidFill>
                <a:latin typeface="Cambria"/>
                <a:ea typeface="Cambria"/>
                <a:cs typeface="Cambria"/>
                <a:sym typeface="Cambria"/>
              </a:rPr>
              <a:t>Cancer Trends Across New York State</a:t>
            </a:r>
            <a:endParaRPr sz="2200" dirty="0">
              <a:solidFill>
                <a:schemeClr val="accent1"/>
              </a:solidFill>
            </a:endParaRPr>
          </a:p>
        </p:txBody>
      </p:sp>
      <p:sp>
        <p:nvSpPr>
          <p:cNvPr id="184" name="Google Shape;184;p27"/>
          <p:cNvSpPr txBox="1"/>
          <p:nvPr/>
        </p:nvSpPr>
        <p:spPr>
          <a:xfrm>
            <a:off x="6407500" y="1453775"/>
            <a:ext cx="1814700" cy="20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73763"/>
                </a:solidFill>
                <a:latin typeface="Calibri"/>
                <a:ea typeface="Calibri"/>
                <a:cs typeface="Calibri"/>
                <a:sym typeface="Calibri"/>
              </a:rPr>
              <a:t>Top Cancers:</a:t>
            </a:r>
            <a:endParaRPr b="1">
              <a:solidFill>
                <a:srgbClr val="073763"/>
              </a:solidFill>
              <a:latin typeface="Calibri"/>
              <a:ea typeface="Calibri"/>
              <a:cs typeface="Calibri"/>
              <a:sym typeface="Calibri"/>
            </a:endParaRPr>
          </a:p>
          <a:p>
            <a:pPr marL="0" lvl="0" indent="0" algn="ctr" rtl="0">
              <a:spcBef>
                <a:spcPts val="0"/>
              </a:spcBef>
              <a:spcAft>
                <a:spcPts val="0"/>
              </a:spcAft>
              <a:buNone/>
            </a:pPr>
            <a:endParaRPr b="1">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Gastrointestinal</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Thoracic</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Urologic</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Head &amp; Neck</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Gynecologic</a:t>
            </a:r>
            <a:endParaRPr>
              <a:latin typeface="Calibri"/>
              <a:ea typeface="Calibri"/>
              <a:cs typeface="Calibri"/>
              <a:sym typeface="Calibri"/>
            </a:endParaRPr>
          </a:p>
          <a:p>
            <a:pPr marL="914400" lvl="0" indent="0" algn="l" rtl="0">
              <a:spcBef>
                <a:spcPts val="0"/>
              </a:spcBef>
              <a:spcAft>
                <a:spcPts val="0"/>
              </a:spcAft>
              <a:buNone/>
            </a:pPr>
            <a:endParaRPr>
              <a:latin typeface="Calibri"/>
              <a:ea typeface="Calibri"/>
              <a:cs typeface="Calibri"/>
              <a:sym typeface="Calibri"/>
            </a:endParaRPr>
          </a:p>
          <a:p>
            <a:pPr marL="914400" lvl="0" indent="0" algn="l" rtl="0">
              <a:spcBef>
                <a:spcPts val="0"/>
              </a:spcBef>
              <a:spcAft>
                <a:spcPts val="0"/>
              </a:spcAft>
              <a:buNone/>
            </a:pPr>
            <a:endParaRPr>
              <a:latin typeface="Calibri"/>
              <a:ea typeface="Calibri"/>
              <a:cs typeface="Calibri"/>
              <a:sym typeface="Calibri"/>
            </a:endParaRPr>
          </a:p>
        </p:txBody>
      </p:sp>
      <p:sp>
        <p:nvSpPr>
          <p:cNvPr id="2" name="TextBox 1">
            <a:extLst>
              <a:ext uri="{FF2B5EF4-FFF2-40B4-BE49-F238E27FC236}">
                <a16:creationId xmlns:a16="http://schemas.microsoft.com/office/drawing/2014/main" id="{FDF00BE5-2A5B-394A-9749-33B30AF80A6F}"/>
              </a:ext>
            </a:extLst>
          </p:cNvPr>
          <p:cNvSpPr txBox="1"/>
          <p:nvPr/>
        </p:nvSpPr>
        <p:spPr>
          <a:xfrm>
            <a:off x="636828" y="698954"/>
            <a:ext cx="1447543" cy="307777"/>
          </a:xfrm>
          <a:prstGeom prst="rect">
            <a:avLst/>
          </a:prstGeom>
          <a:noFill/>
        </p:spPr>
        <p:txBody>
          <a:bodyPr wrap="square" rtlCol="0">
            <a:spAutoFit/>
          </a:bodyPr>
          <a:lstStyle/>
          <a:p>
            <a:r>
              <a:rPr lang="en-US" dirty="0"/>
              <a:t>Table 1.</a:t>
            </a:r>
          </a:p>
        </p:txBody>
      </p:sp>
      <p:sp>
        <p:nvSpPr>
          <p:cNvPr id="3" name="Rectangle 2">
            <a:extLst>
              <a:ext uri="{FF2B5EF4-FFF2-40B4-BE49-F238E27FC236}">
                <a16:creationId xmlns:a16="http://schemas.microsoft.com/office/drawing/2014/main" id="{7D78EEAB-B0C8-43B7-8420-04C93C96FACD}"/>
              </a:ext>
            </a:extLst>
          </p:cNvPr>
          <p:cNvSpPr/>
          <p:nvPr/>
        </p:nvSpPr>
        <p:spPr>
          <a:xfrm>
            <a:off x="750277" y="4540031"/>
            <a:ext cx="4572000" cy="261610"/>
          </a:xfrm>
          <a:prstGeom prst="rect">
            <a:avLst/>
          </a:prstGeom>
        </p:spPr>
        <p:txBody>
          <a:bodyPr>
            <a:spAutoFit/>
          </a:bodyPr>
          <a:lstStyle/>
          <a:p>
            <a:pPr lvl="0"/>
            <a:r>
              <a:rPr lang="en-US" sz="1050" dirty="0">
                <a:solidFill>
                  <a:schemeClr val="dk1"/>
                </a:solidFill>
              </a:rPr>
              <a:t>Data Source: SPARCS 2012-2016 Hospital Inpatient Discharge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p:nvPr/>
        </p:nvSpPr>
        <p:spPr>
          <a:xfrm>
            <a:off x="1441613" y="201150"/>
            <a:ext cx="6533561" cy="61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4600"/>
              <a:buFont typeface="Cambria"/>
              <a:buNone/>
            </a:pPr>
            <a:r>
              <a:rPr lang="en" sz="2200" dirty="0">
                <a:solidFill>
                  <a:schemeClr val="accent1"/>
                </a:solidFill>
                <a:latin typeface="Cambria"/>
                <a:ea typeface="Cambria"/>
                <a:cs typeface="Cambria"/>
                <a:sym typeface="Cambria"/>
              </a:rPr>
              <a:t>Cancer Community Health Needs Assessment </a:t>
            </a:r>
            <a:endParaRPr sz="2200" dirty="0">
              <a:solidFill>
                <a:schemeClr val="accent1"/>
              </a:solidFill>
            </a:endParaRPr>
          </a:p>
        </p:txBody>
      </p:sp>
      <p:sp>
        <p:nvSpPr>
          <p:cNvPr id="238" name="Google Shape;238;p34"/>
          <p:cNvSpPr txBox="1"/>
          <p:nvPr/>
        </p:nvSpPr>
        <p:spPr>
          <a:xfrm>
            <a:off x="87625" y="750025"/>
            <a:ext cx="38169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2">
                    <a:lumMod val="90000"/>
                    <a:lumOff val="10000"/>
                  </a:schemeClr>
                </a:solidFill>
                <a:latin typeface="Cambria"/>
                <a:ea typeface="Cambria"/>
                <a:cs typeface="Cambria"/>
                <a:sym typeface="Cambria"/>
              </a:rPr>
              <a:t>Sample: </a:t>
            </a:r>
            <a:r>
              <a:rPr lang="en" dirty="0">
                <a:solidFill>
                  <a:srgbClr val="09213B"/>
                </a:solidFill>
                <a:latin typeface="Cambria"/>
                <a:ea typeface="Cambria"/>
                <a:cs typeface="Cambria"/>
                <a:sym typeface="Cambria"/>
              </a:rPr>
              <a:t>Residents of Suffolk County (N = 452)</a:t>
            </a:r>
            <a:endParaRPr dirty="0"/>
          </a:p>
        </p:txBody>
      </p:sp>
      <p:sp>
        <p:nvSpPr>
          <p:cNvPr id="239" name="Google Shape;239;p34"/>
          <p:cNvSpPr txBox="1"/>
          <p:nvPr/>
        </p:nvSpPr>
        <p:spPr>
          <a:xfrm>
            <a:off x="5306200" y="813450"/>
            <a:ext cx="2765700" cy="5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2">
                    <a:lumMod val="90000"/>
                    <a:lumOff val="10000"/>
                  </a:schemeClr>
                </a:solidFill>
                <a:latin typeface="Cambria"/>
                <a:ea typeface="Cambria"/>
                <a:cs typeface="Cambria"/>
                <a:sym typeface="Cambria"/>
              </a:rPr>
              <a:t>Towns Surveyed:</a:t>
            </a:r>
            <a:endParaRPr b="1" dirty="0">
              <a:solidFill>
                <a:schemeClr val="bg2">
                  <a:lumMod val="90000"/>
                  <a:lumOff val="10000"/>
                </a:schemeClr>
              </a:solidFill>
              <a:latin typeface="Cambria"/>
              <a:ea typeface="Cambria"/>
              <a:cs typeface="Cambria"/>
              <a:sym typeface="Cambria"/>
            </a:endParaRPr>
          </a:p>
        </p:txBody>
      </p:sp>
      <p:sp>
        <p:nvSpPr>
          <p:cNvPr id="240" name="Google Shape;240;p34"/>
          <p:cNvSpPr txBox="1"/>
          <p:nvPr/>
        </p:nvSpPr>
        <p:spPr>
          <a:xfrm>
            <a:off x="4935000" y="1194825"/>
            <a:ext cx="2062200" cy="3600600"/>
          </a:xfrm>
          <a:prstGeom prst="rect">
            <a:avLst/>
          </a:prstGeom>
          <a:noFill/>
          <a:ln>
            <a:noFill/>
          </a:ln>
        </p:spPr>
        <p:txBody>
          <a:bodyPr spcFirstLastPara="1" wrap="square" lIns="91425" tIns="91425" rIns="91425" bIns="91425" anchor="t" anchorCtr="0">
            <a:noAutofit/>
          </a:bodyPr>
          <a:lstStyle/>
          <a:p>
            <a:pPr marL="457200" lvl="0" indent="-317500" algn="l" rtl="0">
              <a:spcBef>
                <a:spcPts val="440"/>
              </a:spcBef>
              <a:spcAft>
                <a:spcPts val="0"/>
              </a:spcAft>
              <a:buClr>
                <a:srgbClr val="2C7C9F"/>
              </a:buClr>
              <a:buSzPts val="1400"/>
              <a:buChar char="•"/>
            </a:pPr>
            <a:r>
              <a:rPr lang="en" dirty="0">
                <a:solidFill>
                  <a:srgbClr val="000000"/>
                </a:solidFill>
                <a:latin typeface="Calibri"/>
                <a:ea typeface="Calibri"/>
                <a:cs typeface="Calibri"/>
                <a:sym typeface="Calibri"/>
              </a:rPr>
              <a:t>Centereach</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Coram</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East Setauket</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Farmingville</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Holbrook </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Holtsville</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Medford</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Middle Island</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Miller Place</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Mount Sinai</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Patchogue</a:t>
            </a:r>
            <a:endParaRPr dirty="0">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dirty="0">
                <a:solidFill>
                  <a:srgbClr val="000000"/>
                </a:solidFill>
                <a:latin typeface="Calibri"/>
                <a:ea typeface="Calibri"/>
                <a:cs typeface="Calibri"/>
                <a:sym typeface="Calibri"/>
              </a:rPr>
              <a:t>Port Jefferson Station</a:t>
            </a:r>
            <a:endParaRPr dirty="0">
              <a:solidFill>
                <a:srgbClr val="000000"/>
              </a:solidFill>
              <a:latin typeface="Calibri"/>
              <a:ea typeface="Calibri"/>
              <a:cs typeface="Calibri"/>
              <a:sym typeface="Calibri"/>
            </a:endParaRPr>
          </a:p>
          <a:p>
            <a:pPr marL="0" lvl="0" indent="0" algn="l" rtl="0">
              <a:spcBef>
                <a:spcPts val="440"/>
              </a:spcBef>
              <a:spcAft>
                <a:spcPts val="0"/>
              </a:spcAft>
              <a:buNone/>
            </a:pPr>
            <a:endParaRPr dirty="0">
              <a:solidFill>
                <a:srgbClr val="000000"/>
              </a:solidFill>
              <a:latin typeface="Calibri"/>
              <a:ea typeface="Calibri"/>
              <a:cs typeface="Calibri"/>
              <a:sym typeface="Calibri"/>
            </a:endParaRPr>
          </a:p>
        </p:txBody>
      </p:sp>
      <p:sp>
        <p:nvSpPr>
          <p:cNvPr id="241" name="Google Shape;241;p34"/>
          <p:cNvSpPr txBox="1"/>
          <p:nvPr/>
        </p:nvSpPr>
        <p:spPr>
          <a:xfrm>
            <a:off x="6310600" y="1194825"/>
            <a:ext cx="2062200" cy="3600600"/>
          </a:xfrm>
          <a:prstGeom prst="rect">
            <a:avLst/>
          </a:prstGeom>
          <a:noFill/>
          <a:ln>
            <a:noFill/>
          </a:ln>
        </p:spPr>
        <p:txBody>
          <a:bodyPr spcFirstLastPara="1" wrap="square" lIns="91425" tIns="91425" rIns="91425" bIns="91425" anchor="t" anchorCtr="0">
            <a:noAutofit/>
          </a:bodyPr>
          <a:lstStyle/>
          <a:p>
            <a:pPr marL="457200" lvl="0" indent="-317500" algn="l" rtl="0">
              <a:spcBef>
                <a:spcPts val="440"/>
              </a:spcBef>
              <a:spcAft>
                <a:spcPts val="0"/>
              </a:spcAft>
              <a:buClr>
                <a:srgbClr val="2C7C9F"/>
              </a:buClr>
              <a:buSzPts val="1400"/>
              <a:buChar char="•"/>
            </a:pPr>
            <a:r>
              <a:rPr lang="en">
                <a:solidFill>
                  <a:srgbClr val="000000"/>
                </a:solidFill>
                <a:latin typeface="Calibri"/>
                <a:ea typeface="Calibri"/>
                <a:cs typeface="Calibri"/>
                <a:sym typeface="Calibri"/>
              </a:rPr>
              <a:t>Port Jefferson</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Rocky Point</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Ronkonokma </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Selden </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Shoreham</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Sound Beach</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Stony Brook</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Wading River</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Ridge</a:t>
            </a:r>
            <a:endParaRPr>
              <a:solidFill>
                <a:srgbClr val="000000"/>
              </a:solidFill>
              <a:latin typeface="Calibri"/>
              <a:ea typeface="Calibri"/>
              <a:cs typeface="Calibri"/>
              <a:sym typeface="Calibri"/>
            </a:endParaRPr>
          </a:p>
          <a:p>
            <a:pPr marL="457200" lvl="0" indent="-317500" algn="l" rtl="0">
              <a:spcBef>
                <a:spcPts val="0"/>
              </a:spcBef>
              <a:spcAft>
                <a:spcPts val="0"/>
              </a:spcAft>
              <a:buClr>
                <a:srgbClr val="2C7C9F"/>
              </a:buClr>
              <a:buSzPts val="1400"/>
              <a:buChar char="•"/>
            </a:pPr>
            <a:r>
              <a:rPr lang="en">
                <a:solidFill>
                  <a:srgbClr val="000000"/>
                </a:solidFill>
                <a:latin typeface="Calibri"/>
                <a:ea typeface="Calibri"/>
                <a:cs typeface="Calibri"/>
                <a:sym typeface="Calibri"/>
              </a:rPr>
              <a:t>Other</a:t>
            </a:r>
            <a:endParaRPr>
              <a:solidFill>
                <a:srgbClr val="000000"/>
              </a:solidFill>
              <a:latin typeface="Calibri"/>
              <a:ea typeface="Calibri"/>
              <a:cs typeface="Calibri"/>
              <a:sym typeface="Calibri"/>
            </a:endParaRPr>
          </a:p>
        </p:txBody>
      </p:sp>
      <p:pic>
        <p:nvPicPr>
          <p:cNvPr id="242" name="Google Shape;242;p34"/>
          <p:cNvPicPr preferRelativeResize="0"/>
          <p:nvPr/>
        </p:nvPicPr>
        <p:blipFill>
          <a:blip r:embed="rId3">
            <a:alphaModFix/>
          </a:blip>
          <a:stretch>
            <a:fillRect/>
          </a:stretch>
        </p:blipFill>
        <p:spPr>
          <a:xfrm>
            <a:off x="304800" y="1194813"/>
            <a:ext cx="4630200" cy="33666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523" t="11344" r="22536" b="14662"/>
          <a:stretch/>
        </p:blipFill>
        <p:spPr>
          <a:xfrm>
            <a:off x="3630303" y="726741"/>
            <a:ext cx="4247866" cy="3080982"/>
          </a:xfrm>
          <a:prstGeom prst="rect">
            <a:avLst/>
          </a:prstGeom>
          <a:ln>
            <a:solidFill>
              <a:schemeClr val="tx1">
                <a:lumMod val="60000"/>
                <a:lumOff val="40000"/>
              </a:schemeClr>
            </a:solidFill>
          </a:ln>
        </p:spPr>
      </p:pic>
      <p:sp>
        <p:nvSpPr>
          <p:cNvPr id="3" name="Rectangle 2"/>
          <p:cNvSpPr/>
          <p:nvPr/>
        </p:nvSpPr>
        <p:spPr>
          <a:xfrm>
            <a:off x="1166257" y="1577699"/>
            <a:ext cx="3105881" cy="31361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1485900" y="326571"/>
            <a:ext cx="6172200" cy="596646"/>
          </a:xfrm>
        </p:spPr>
        <p:txBody>
          <a:bodyPr/>
          <a:lstStyle/>
          <a:p>
            <a:r>
              <a:rPr lang="en-US" sz="2400" dirty="0"/>
              <a:t>Mather Service Area Cancer Discharge Rate</a:t>
            </a:r>
          </a:p>
        </p:txBody>
      </p:sp>
      <p:sp>
        <p:nvSpPr>
          <p:cNvPr id="5" name="Slide Number Placeholder 4"/>
          <p:cNvSpPr>
            <a:spLocks noGrp="1"/>
          </p:cNvSpPr>
          <p:nvPr>
            <p:ph type="sldNum" sz="quarter" idx="11"/>
          </p:nvPr>
        </p:nvSpPr>
        <p:spPr/>
        <p:txBody>
          <a:bodyPr/>
          <a:lstStyle/>
          <a:p>
            <a:fld id="{5E8BC936-0928-C346-B13E-04BD58031644}" type="slidenum">
              <a:rPr lang="en-US" smtClean="0"/>
              <a:pPr/>
              <a:t>5</a:t>
            </a:fld>
            <a:endParaRPr lang="en-US" dirty="0"/>
          </a:p>
        </p:txBody>
      </p:sp>
      <p:sp>
        <p:nvSpPr>
          <p:cNvPr id="15" name="TextBox 14"/>
          <p:cNvSpPr txBox="1"/>
          <p:nvPr/>
        </p:nvSpPr>
        <p:spPr>
          <a:xfrm>
            <a:off x="1808986" y="1168472"/>
            <a:ext cx="1656300" cy="276999"/>
          </a:xfrm>
          <a:prstGeom prst="rect">
            <a:avLst/>
          </a:prstGeom>
          <a:noFill/>
        </p:spPr>
        <p:txBody>
          <a:bodyPr wrap="square" rtlCol="0">
            <a:spAutoFit/>
          </a:bodyPr>
          <a:lstStyle/>
          <a:p>
            <a:pPr algn="ctr">
              <a:spcAft>
                <a:spcPts val="450"/>
              </a:spcAft>
            </a:pPr>
            <a:r>
              <a:rPr lang="en-US" sz="1200" b="1" u="sng" dirty="0">
                <a:solidFill>
                  <a:srgbClr val="1B449C"/>
                </a:solidFill>
              </a:rPr>
              <a:t>All Cancer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844" y="1429986"/>
            <a:ext cx="3219687" cy="301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6768880" y="3529573"/>
            <a:ext cx="1331456" cy="1313096"/>
            <a:chOff x="7576464" y="1928576"/>
            <a:chExt cx="1775275" cy="1750795"/>
          </a:xfrm>
        </p:grpSpPr>
        <p:sp>
          <p:nvSpPr>
            <p:cNvPr id="45" name="Rectangle 44"/>
            <p:cNvSpPr/>
            <p:nvPr/>
          </p:nvSpPr>
          <p:spPr>
            <a:xfrm>
              <a:off x="7576464" y="1928576"/>
              <a:ext cx="1349828" cy="1750795"/>
            </a:xfrm>
            <a:prstGeom prst="rect">
              <a:avLst/>
            </a:prstGeom>
            <a:solidFill>
              <a:schemeClr val="bg1"/>
            </a:solidFill>
            <a:ln w="12700">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6" name="Rectangle 45"/>
            <p:cNvSpPr/>
            <p:nvPr/>
          </p:nvSpPr>
          <p:spPr>
            <a:xfrm>
              <a:off x="7663546" y="2031309"/>
              <a:ext cx="195943" cy="204579"/>
            </a:xfrm>
            <a:prstGeom prst="rect">
              <a:avLst/>
            </a:prstGeom>
            <a:solidFill>
              <a:srgbClr val="6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7" name="Rectangle 46"/>
            <p:cNvSpPr/>
            <p:nvPr/>
          </p:nvSpPr>
          <p:spPr>
            <a:xfrm>
              <a:off x="7663544" y="2342488"/>
              <a:ext cx="195943" cy="20457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8" name="Rectangle 47"/>
            <p:cNvSpPr/>
            <p:nvPr/>
          </p:nvSpPr>
          <p:spPr>
            <a:xfrm>
              <a:off x="7665360" y="2672020"/>
              <a:ext cx="195943" cy="204579"/>
            </a:xfrm>
            <a:prstGeom prst="rect">
              <a:avLst/>
            </a:prstGeom>
            <a:solidFill>
              <a:srgbClr val="FF5D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9" name="Rectangle 48"/>
            <p:cNvSpPr/>
            <p:nvPr/>
          </p:nvSpPr>
          <p:spPr>
            <a:xfrm>
              <a:off x="7669893" y="3002839"/>
              <a:ext cx="195943" cy="204579"/>
            </a:xfrm>
            <a:prstGeom prst="rect">
              <a:avLst/>
            </a:prstGeom>
            <a:solidFill>
              <a:srgbClr val="FF9B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FFABAB"/>
                </a:solidFill>
              </a:endParaRPr>
            </a:p>
          </p:txBody>
        </p:sp>
        <p:sp>
          <p:nvSpPr>
            <p:cNvPr id="50" name="TextBox 49"/>
            <p:cNvSpPr txBox="1"/>
            <p:nvPr/>
          </p:nvSpPr>
          <p:spPr>
            <a:xfrm>
              <a:off x="7853139" y="1979709"/>
              <a:ext cx="1491346" cy="307776"/>
            </a:xfrm>
            <a:prstGeom prst="rect">
              <a:avLst/>
            </a:prstGeom>
            <a:noFill/>
          </p:spPr>
          <p:txBody>
            <a:bodyPr wrap="square" rtlCol="0" anchor="ctr">
              <a:spAutoFit/>
            </a:bodyPr>
            <a:lstStyle/>
            <a:p>
              <a:r>
                <a:rPr lang="en-US" sz="900" b="1" dirty="0">
                  <a:solidFill>
                    <a:schemeClr val="tx1">
                      <a:lumMod val="75000"/>
                    </a:schemeClr>
                  </a:solidFill>
                </a:rPr>
                <a:t>Top 20%</a:t>
              </a:r>
            </a:p>
          </p:txBody>
        </p:sp>
        <p:sp>
          <p:nvSpPr>
            <p:cNvPr id="51" name="TextBox 50"/>
            <p:cNvSpPr txBox="1"/>
            <p:nvPr/>
          </p:nvSpPr>
          <p:spPr>
            <a:xfrm>
              <a:off x="7854045" y="2290889"/>
              <a:ext cx="1491346" cy="307776"/>
            </a:xfrm>
            <a:prstGeom prst="rect">
              <a:avLst/>
            </a:prstGeom>
            <a:noFill/>
          </p:spPr>
          <p:txBody>
            <a:bodyPr wrap="square" rtlCol="0" anchor="ctr">
              <a:spAutoFit/>
            </a:bodyPr>
            <a:lstStyle/>
            <a:p>
              <a:r>
                <a:rPr lang="en-US" sz="900" b="1" dirty="0">
                  <a:solidFill>
                    <a:schemeClr val="tx1">
                      <a:lumMod val="75000"/>
                    </a:schemeClr>
                  </a:solidFill>
                </a:rPr>
                <a:t>21% to 40%</a:t>
              </a:r>
            </a:p>
          </p:txBody>
        </p:sp>
        <p:sp>
          <p:nvSpPr>
            <p:cNvPr id="52" name="TextBox 51"/>
            <p:cNvSpPr txBox="1"/>
            <p:nvPr/>
          </p:nvSpPr>
          <p:spPr>
            <a:xfrm>
              <a:off x="7857672" y="2620420"/>
              <a:ext cx="1491346" cy="307776"/>
            </a:xfrm>
            <a:prstGeom prst="rect">
              <a:avLst/>
            </a:prstGeom>
            <a:noFill/>
          </p:spPr>
          <p:txBody>
            <a:bodyPr wrap="square" rtlCol="0" anchor="ctr">
              <a:spAutoFit/>
            </a:bodyPr>
            <a:lstStyle/>
            <a:p>
              <a:r>
                <a:rPr lang="en-US" sz="900" b="1" dirty="0">
                  <a:solidFill>
                    <a:schemeClr val="tx1">
                      <a:lumMod val="75000"/>
                    </a:schemeClr>
                  </a:solidFill>
                </a:rPr>
                <a:t>41% to 60%</a:t>
              </a:r>
            </a:p>
          </p:txBody>
        </p:sp>
        <p:sp>
          <p:nvSpPr>
            <p:cNvPr id="53" name="TextBox 52"/>
            <p:cNvSpPr txBox="1"/>
            <p:nvPr/>
          </p:nvSpPr>
          <p:spPr>
            <a:xfrm>
              <a:off x="7860393" y="3299582"/>
              <a:ext cx="1491346" cy="307776"/>
            </a:xfrm>
            <a:prstGeom prst="rect">
              <a:avLst/>
            </a:prstGeom>
            <a:noFill/>
          </p:spPr>
          <p:txBody>
            <a:bodyPr wrap="square" rtlCol="0" anchor="ctr">
              <a:spAutoFit/>
            </a:bodyPr>
            <a:lstStyle/>
            <a:p>
              <a:r>
                <a:rPr lang="en-US" sz="900" b="1" dirty="0">
                  <a:solidFill>
                    <a:schemeClr val="tx1">
                      <a:lumMod val="75000"/>
                    </a:schemeClr>
                  </a:solidFill>
                </a:rPr>
                <a:t>81% to 100%</a:t>
              </a:r>
            </a:p>
          </p:txBody>
        </p:sp>
        <p:sp>
          <p:nvSpPr>
            <p:cNvPr id="54" name="Rectangle 53"/>
            <p:cNvSpPr/>
            <p:nvPr/>
          </p:nvSpPr>
          <p:spPr>
            <a:xfrm>
              <a:off x="7669892" y="3314970"/>
              <a:ext cx="195943" cy="204579"/>
            </a:xfrm>
            <a:prstGeom prst="rect">
              <a:avLst/>
            </a:prstGeom>
            <a:solidFill>
              <a:srgbClr val="FFC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55" name="TextBox 54"/>
            <p:cNvSpPr txBox="1"/>
            <p:nvPr/>
          </p:nvSpPr>
          <p:spPr>
            <a:xfrm>
              <a:off x="7859480" y="2951239"/>
              <a:ext cx="1491346" cy="307776"/>
            </a:xfrm>
            <a:prstGeom prst="rect">
              <a:avLst/>
            </a:prstGeom>
            <a:noFill/>
          </p:spPr>
          <p:txBody>
            <a:bodyPr wrap="square" rtlCol="0" anchor="ctr">
              <a:spAutoFit/>
            </a:bodyPr>
            <a:lstStyle/>
            <a:p>
              <a:r>
                <a:rPr lang="en-US" sz="900" b="1" dirty="0">
                  <a:solidFill>
                    <a:schemeClr val="tx1">
                      <a:lumMod val="75000"/>
                    </a:schemeClr>
                  </a:solidFill>
                </a:rPr>
                <a:t>61% to 80%</a:t>
              </a:r>
            </a:p>
          </p:txBody>
        </p:sp>
      </p:grpSp>
      <p:sp>
        <p:nvSpPr>
          <p:cNvPr id="22" name="Date Placeholder 3"/>
          <p:cNvSpPr txBox="1">
            <a:spLocks/>
          </p:cNvSpPr>
          <p:nvPr/>
        </p:nvSpPr>
        <p:spPr>
          <a:xfrm>
            <a:off x="2779065" y="4652620"/>
            <a:ext cx="3585871" cy="380097"/>
          </a:xfrm>
          <a:prstGeom prst="rect">
            <a:avLst/>
          </a:prstGeom>
        </p:spPr>
        <p:txBody>
          <a:bodyPr vert="horz" lIns="0" tIns="0" rIns="0" bIns="0" rtlCol="0" anchor="ctr" anchorCtr="0"/>
          <a:lstStyle>
            <a:defPPr>
              <a:defRPr lang="en-US"/>
            </a:defPPr>
            <a:lvl1pPr marL="0" algn="ctr" defTabSz="457200" rtl="0" eaLnBrk="1" latinLnBrk="0" hangingPunct="1">
              <a:defRPr sz="85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38" b="0" dirty="0"/>
              <a:t>Source: SPARCS ver2017.10.20; </a:t>
            </a:r>
          </a:p>
          <a:p>
            <a:pPr algn="l"/>
            <a:r>
              <a:rPr lang="en-US" sz="638" b="0" dirty="0"/>
              <a:t>Includes all aged patients; Discharges/1000 is calculated as ((total 5-year cancer volume)/population)*1000</a:t>
            </a:r>
            <a:endParaRPr lang="en-US" sz="638" b="0" baseline="30000" dirty="0"/>
          </a:p>
          <a:p>
            <a:pPr algn="l"/>
            <a:r>
              <a:rPr lang="en-US" sz="638" b="0" dirty="0"/>
              <a:t>Prepared by the Office of Strategic Planning/mac</a:t>
            </a:r>
          </a:p>
        </p:txBody>
      </p:sp>
    </p:spTree>
    <p:extLst>
      <p:ext uri="{BB962C8B-B14F-4D97-AF65-F5344CB8AC3E}">
        <p14:creationId xmlns:p14="http://schemas.microsoft.com/office/powerpoint/2010/main" val="387110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p:nvPr/>
        </p:nvSpPr>
        <p:spPr>
          <a:xfrm>
            <a:off x="1019907" y="622617"/>
            <a:ext cx="4489938" cy="2500229"/>
          </a:xfrm>
          <a:prstGeom prst="rect">
            <a:avLst/>
          </a:prstGeom>
          <a:solidFill>
            <a:srgbClr val="CFCE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3"/>
          <p:cNvSpPr txBox="1"/>
          <p:nvPr/>
        </p:nvSpPr>
        <p:spPr>
          <a:xfrm>
            <a:off x="810860" y="115823"/>
            <a:ext cx="7671565" cy="61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4600"/>
              <a:buFont typeface="Cambria"/>
              <a:buNone/>
            </a:pPr>
            <a:r>
              <a:rPr lang="en" sz="2200" b="0" i="0" u="none" strike="noStrike" cap="none" dirty="0">
                <a:solidFill>
                  <a:schemeClr val="accent1"/>
                </a:solidFill>
                <a:latin typeface="Cambria"/>
                <a:ea typeface="Cambria"/>
                <a:cs typeface="Cambria"/>
                <a:sym typeface="Cambria"/>
              </a:rPr>
              <a:t>Top 5 Prevalent Cancers: </a:t>
            </a:r>
            <a:r>
              <a:rPr lang="en-US" sz="2200" b="0" i="0" u="none" strike="noStrike" cap="none" dirty="0">
                <a:solidFill>
                  <a:schemeClr val="accent1"/>
                </a:solidFill>
                <a:latin typeface="Cambria"/>
                <a:ea typeface="Cambria"/>
                <a:cs typeface="Cambria"/>
                <a:sym typeface="Cambria"/>
              </a:rPr>
              <a:t>Primary</a:t>
            </a:r>
            <a:r>
              <a:rPr lang="en" sz="2200" b="0" i="0" u="none" strike="noStrike" cap="none" dirty="0">
                <a:solidFill>
                  <a:schemeClr val="accent1"/>
                </a:solidFill>
                <a:latin typeface="Cambria"/>
                <a:ea typeface="Cambria"/>
                <a:cs typeface="Cambria"/>
                <a:sym typeface="Cambria"/>
              </a:rPr>
              <a:t> Service Area</a:t>
            </a:r>
            <a:endParaRPr sz="2200" dirty="0">
              <a:solidFill>
                <a:schemeClr val="accent1"/>
              </a:solidFill>
            </a:endParaRPr>
          </a:p>
        </p:txBody>
      </p:sp>
      <p:pic>
        <p:nvPicPr>
          <p:cNvPr id="231" name="Google Shape;231;p33"/>
          <p:cNvPicPr preferRelativeResize="0"/>
          <p:nvPr/>
        </p:nvPicPr>
        <p:blipFill rotWithShape="1">
          <a:blip r:embed="rId3">
            <a:alphaModFix/>
          </a:blip>
          <a:srcRect/>
          <a:stretch/>
        </p:blipFill>
        <p:spPr>
          <a:xfrm>
            <a:off x="1232888" y="798709"/>
            <a:ext cx="4080191" cy="2207309"/>
          </a:xfrm>
          <a:prstGeom prst="rect">
            <a:avLst/>
          </a:prstGeom>
          <a:noFill/>
          <a:ln>
            <a:noFill/>
          </a:ln>
        </p:spPr>
      </p:pic>
      <p:sp>
        <p:nvSpPr>
          <p:cNvPr id="232" name="Google Shape;232;p33"/>
          <p:cNvSpPr txBox="1"/>
          <p:nvPr/>
        </p:nvSpPr>
        <p:spPr>
          <a:xfrm>
            <a:off x="6313300" y="1453775"/>
            <a:ext cx="1814700" cy="20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73763"/>
                </a:solidFill>
                <a:latin typeface="Calibri"/>
                <a:ea typeface="Calibri"/>
                <a:cs typeface="Calibri"/>
                <a:sym typeface="Calibri"/>
              </a:rPr>
              <a:t>Top Cancers:</a:t>
            </a:r>
            <a:endParaRPr b="1" dirty="0">
              <a:solidFill>
                <a:srgbClr val="073763"/>
              </a:solidFill>
              <a:latin typeface="Calibri"/>
              <a:ea typeface="Calibri"/>
              <a:cs typeface="Calibri"/>
              <a:sym typeface="Calibri"/>
            </a:endParaRPr>
          </a:p>
          <a:p>
            <a:pPr marL="0" lvl="0" indent="0" algn="ctr" rtl="0">
              <a:spcBef>
                <a:spcPts val="0"/>
              </a:spcBef>
              <a:spcAft>
                <a:spcPts val="0"/>
              </a:spcAft>
              <a:buNone/>
            </a:pPr>
            <a:endParaRPr b="1"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dirty="0">
                <a:latin typeface="Calibri"/>
                <a:ea typeface="Calibri"/>
                <a:cs typeface="Calibri"/>
                <a:sym typeface="Calibri"/>
              </a:rPr>
              <a:t>Breast</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dirty="0">
                <a:latin typeface="Calibri"/>
                <a:ea typeface="Calibri"/>
                <a:cs typeface="Calibri"/>
                <a:sym typeface="Calibri"/>
              </a:rPr>
              <a:t>Gastrointestinal</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dirty="0">
                <a:latin typeface="Calibri"/>
                <a:ea typeface="Calibri"/>
                <a:cs typeface="Calibri"/>
                <a:sym typeface="Calibri"/>
              </a:rPr>
              <a:t>Urologic</a:t>
            </a:r>
          </a:p>
          <a:p>
            <a:pPr marL="457200" indent="-317500">
              <a:buSzPts val="1400"/>
              <a:buFont typeface="Calibri"/>
              <a:buAutoNum type="arabicParenR"/>
            </a:pPr>
            <a:r>
              <a:rPr lang="en-US" dirty="0">
                <a:latin typeface="Calibri"/>
                <a:ea typeface="Calibri"/>
                <a:cs typeface="Calibri"/>
                <a:sym typeface="Calibri"/>
              </a:rPr>
              <a:t>Gynecologic</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dirty="0">
                <a:latin typeface="Calibri"/>
                <a:ea typeface="Calibri"/>
                <a:cs typeface="Calibri"/>
                <a:sym typeface="Calibri"/>
              </a:rPr>
              <a:t>Thoracic</a:t>
            </a:r>
            <a:endParaRPr dirty="0">
              <a:latin typeface="Calibri"/>
              <a:ea typeface="Calibri"/>
              <a:cs typeface="Calibri"/>
              <a:sym typeface="Calibri"/>
            </a:endParaRPr>
          </a:p>
        </p:txBody>
      </p:sp>
      <p:pic>
        <p:nvPicPr>
          <p:cNvPr id="7" name="Picture 2">
            <a:extLst>
              <a:ext uri="{FF2B5EF4-FFF2-40B4-BE49-F238E27FC236}">
                <a16:creationId xmlns:a16="http://schemas.microsoft.com/office/drawing/2014/main" id="{4E0B623A-885E-4A1D-8C85-B266DDA08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39" y="3122846"/>
            <a:ext cx="5216174"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3">
            <a:extLst>
              <a:ext uri="{FF2B5EF4-FFF2-40B4-BE49-F238E27FC236}">
                <a16:creationId xmlns:a16="http://schemas.microsoft.com/office/drawing/2014/main" id="{9D76B9E2-504A-45A6-8298-D45BF052FA20}"/>
              </a:ext>
            </a:extLst>
          </p:cNvPr>
          <p:cNvSpPr txBox="1">
            <a:spLocks/>
          </p:cNvSpPr>
          <p:nvPr/>
        </p:nvSpPr>
        <p:spPr>
          <a:xfrm>
            <a:off x="844062" y="4768765"/>
            <a:ext cx="4935415" cy="258911"/>
          </a:xfrm>
          <a:prstGeom prst="rect">
            <a:avLst/>
          </a:prstGeom>
        </p:spPr>
        <p:txBody>
          <a:bodyPr vert="horz" lIns="0" tIns="0" rIns="0" bIns="0" rtlCol="0" anchor="ctr" anchorCtr="0"/>
          <a:lstStyle>
            <a:defPPr>
              <a:defRPr lang="en-US"/>
            </a:defPPr>
            <a:lvl1pPr marL="0" algn="ctr" defTabSz="457200" rtl="0" eaLnBrk="1" latinLnBrk="0" hangingPunct="1">
              <a:defRPr sz="85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dirty="0"/>
              <a:t>Source: SPARCS ver2017.10.20; </a:t>
            </a:r>
          </a:p>
          <a:p>
            <a:pPr algn="l"/>
            <a:r>
              <a:rPr lang="en-US" sz="700" b="0" dirty="0"/>
              <a:t>Includes all aged patients; </a:t>
            </a:r>
            <a:r>
              <a:rPr lang="en-US" sz="700" b="0" baseline="30000" dirty="0"/>
              <a:t>1</a:t>
            </a:r>
            <a:r>
              <a:rPr lang="en-US" sz="700" b="0" dirty="0"/>
              <a:t>Thoracic includes lung cancer; Grand Total includes all cancer cases/specialties. Prepared by the Northwell Health Office of Strategic Planning/mac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342901"/>
            <a:ext cx="6172200" cy="305270"/>
          </a:xfrm>
        </p:spPr>
        <p:txBody>
          <a:bodyPr/>
          <a:lstStyle/>
          <a:p>
            <a:r>
              <a:rPr lang="en-US" sz="2000" dirty="0"/>
              <a:t>Top 5 Prevalent Cancers: Mather Hospital</a:t>
            </a:r>
          </a:p>
        </p:txBody>
      </p:sp>
      <p:sp>
        <p:nvSpPr>
          <p:cNvPr id="4" name="Slide Number Placeholder 3"/>
          <p:cNvSpPr>
            <a:spLocks noGrp="1"/>
          </p:cNvSpPr>
          <p:nvPr>
            <p:ph type="sldNum" sz="quarter" idx="11"/>
          </p:nvPr>
        </p:nvSpPr>
        <p:spPr/>
        <p:txBody>
          <a:bodyPr/>
          <a:lstStyle/>
          <a:p>
            <a:fld id="{5E8BC936-0928-C346-B13E-04BD58031644}" type="slidenum">
              <a:rPr lang="en-US" smtClean="0"/>
              <a:pPr/>
              <a:t>7</a:t>
            </a:fld>
            <a:endParaRPr lang="en-US" dirty="0"/>
          </a:p>
        </p:txBody>
      </p:sp>
      <p:sp>
        <p:nvSpPr>
          <p:cNvPr id="11" name="Date Placeholder 3"/>
          <p:cNvSpPr txBox="1">
            <a:spLocks/>
          </p:cNvSpPr>
          <p:nvPr/>
        </p:nvSpPr>
        <p:spPr>
          <a:xfrm>
            <a:off x="2831794" y="4668949"/>
            <a:ext cx="3664541" cy="380097"/>
          </a:xfrm>
          <a:prstGeom prst="rect">
            <a:avLst/>
          </a:prstGeom>
        </p:spPr>
        <p:txBody>
          <a:bodyPr vert="horz" lIns="0" tIns="0" rIns="0" bIns="0" rtlCol="0" anchor="ctr" anchorCtr="0"/>
          <a:lstStyle>
            <a:defPPr>
              <a:defRPr lang="en-US"/>
            </a:defPPr>
            <a:lvl1pPr marL="0" algn="ctr" defTabSz="457200" rtl="0" eaLnBrk="1" latinLnBrk="0" hangingPunct="1">
              <a:defRPr sz="85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38" b="0" dirty="0"/>
              <a:t>Source: SPARCS ver2017.10.20; </a:t>
            </a:r>
          </a:p>
          <a:p>
            <a:pPr algn="l"/>
            <a:r>
              <a:rPr lang="en-US" sz="638" b="0" dirty="0"/>
              <a:t>Includes all aged patients; </a:t>
            </a:r>
            <a:r>
              <a:rPr lang="en-US" sz="638" b="0" baseline="30000" dirty="0"/>
              <a:t>1</a:t>
            </a:r>
            <a:r>
              <a:rPr lang="en-US" sz="638" b="0" dirty="0"/>
              <a:t>Thoracic includes lung cancer; Grand Total includes all cancer cases/specialties </a:t>
            </a:r>
            <a:endParaRPr lang="en-US" sz="638" b="0" baseline="30000" dirty="0"/>
          </a:p>
          <a:p>
            <a:pPr algn="l"/>
            <a:r>
              <a:rPr lang="en-US" sz="638" b="0" dirty="0"/>
              <a:t>Prepared by the Office of Strategic Planning/mac</a:t>
            </a:r>
          </a:p>
        </p:txBody>
      </p:sp>
      <p:sp>
        <p:nvSpPr>
          <p:cNvPr id="13" name="Title 4"/>
          <p:cNvSpPr txBox="1">
            <a:spLocks/>
          </p:cNvSpPr>
          <p:nvPr/>
        </p:nvSpPr>
        <p:spPr>
          <a:xfrm>
            <a:off x="1485899" y="644980"/>
            <a:ext cx="6172200" cy="305270"/>
          </a:xfrm>
          <a:prstGeom prst="rect">
            <a:avLst/>
          </a:prstGeom>
        </p:spPr>
        <p:txBody>
          <a:bodyPr vert="horz" lIns="0" tIns="0" rIns="0" bIns="0" rtlCol="0" anchor="t" anchorCtr="0">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r>
              <a:rPr lang="en-US" sz="1500" dirty="0">
                <a:solidFill>
                  <a:srgbClr val="00823D"/>
                </a:solidFill>
              </a:rPr>
              <a:t>Cancer Subclasses – Inpatient and Ambulatory Surgery</a:t>
            </a:r>
            <a:endParaRPr lang="en-US" sz="1950" dirty="0">
              <a:solidFill>
                <a:srgbClr val="00823D"/>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4" y="1011117"/>
            <a:ext cx="5583198" cy="26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6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342901"/>
            <a:ext cx="6172200" cy="305270"/>
          </a:xfrm>
        </p:spPr>
        <p:txBody>
          <a:bodyPr/>
          <a:lstStyle/>
          <a:p>
            <a:r>
              <a:rPr lang="en-US" sz="2000" dirty="0"/>
              <a:t>Top 5 Prevalent Cancers: St. Charles Hospital</a:t>
            </a:r>
          </a:p>
        </p:txBody>
      </p:sp>
      <p:sp>
        <p:nvSpPr>
          <p:cNvPr id="4" name="Slide Number Placeholder 3"/>
          <p:cNvSpPr>
            <a:spLocks noGrp="1"/>
          </p:cNvSpPr>
          <p:nvPr>
            <p:ph type="sldNum" sz="quarter" idx="11"/>
          </p:nvPr>
        </p:nvSpPr>
        <p:spPr/>
        <p:txBody>
          <a:bodyPr/>
          <a:lstStyle/>
          <a:p>
            <a:fld id="{5E8BC936-0928-C346-B13E-04BD58031644}" type="slidenum">
              <a:rPr lang="en-US" smtClean="0"/>
              <a:pPr/>
              <a:t>8</a:t>
            </a:fld>
            <a:endParaRPr lang="en-US" dirty="0"/>
          </a:p>
        </p:txBody>
      </p:sp>
      <p:sp>
        <p:nvSpPr>
          <p:cNvPr id="11" name="Date Placeholder 3"/>
          <p:cNvSpPr txBox="1">
            <a:spLocks/>
          </p:cNvSpPr>
          <p:nvPr/>
        </p:nvSpPr>
        <p:spPr>
          <a:xfrm>
            <a:off x="2831794" y="4668949"/>
            <a:ext cx="3664541" cy="380097"/>
          </a:xfrm>
          <a:prstGeom prst="rect">
            <a:avLst/>
          </a:prstGeom>
        </p:spPr>
        <p:txBody>
          <a:bodyPr vert="horz" lIns="0" tIns="0" rIns="0" bIns="0" rtlCol="0" anchor="ctr" anchorCtr="0"/>
          <a:lstStyle>
            <a:defPPr>
              <a:defRPr lang="en-US"/>
            </a:defPPr>
            <a:lvl1pPr marL="0" algn="ctr" defTabSz="457200" rtl="0" eaLnBrk="1" latinLnBrk="0" hangingPunct="1">
              <a:defRPr sz="85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38" b="0" dirty="0"/>
              <a:t>Source: SPARCS ver2017.10.20; </a:t>
            </a:r>
          </a:p>
          <a:p>
            <a:pPr algn="l"/>
            <a:r>
              <a:rPr lang="en-US" sz="638" b="0" dirty="0"/>
              <a:t>Includes all aged patients; </a:t>
            </a:r>
            <a:r>
              <a:rPr lang="en-US" sz="638" b="0" baseline="30000" dirty="0"/>
              <a:t>1</a:t>
            </a:r>
            <a:r>
              <a:rPr lang="en-US" sz="638" b="0" dirty="0"/>
              <a:t>Thoracic includes lung cancer; Grand Total includes all cancer cases/specialties </a:t>
            </a:r>
            <a:endParaRPr lang="en-US" sz="638" b="0" baseline="30000" dirty="0"/>
          </a:p>
          <a:p>
            <a:pPr algn="l"/>
            <a:r>
              <a:rPr lang="en-US" sz="638" b="0" dirty="0"/>
              <a:t>Prepared by the Office of Strategic Planning/mac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962" y="971161"/>
            <a:ext cx="5579279" cy="26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4"/>
          <p:cNvSpPr txBox="1">
            <a:spLocks/>
          </p:cNvSpPr>
          <p:nvPr/>
        </p:nvSpPr>
        <p:spPr>
          <a:xfrm>
            <a:off x="1485899" y="644980"/>
            <a:ext cx="6172200" cy="305270"/>
          </a:xfrm>
          <a:prstGeom prst="rect">
            <a:avLst/>
          </a:prstGeom>
        </p:spPr>
        <p:txBody>
          <a:bodyPr vert="horz" lIns="0" tIns="0" rIns="0" bIns="0" rtlCol="0" anchor="t" anchorCtr="0">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r>
              <a:rPr lang="en-US" sz="1500" dirty="0">
                <a:solidFill>
                  <a:srgbClr val="00823D"/>
                </a:solidFill>
              </a:rPr>
              <a:t>Cancer Subclasses – Inpatient and Ambulatory Surgery</a:t>
            </a:r>
            <a:endParaRPr lang="en-US" sz="1950" dirty="0">
              <a:solidFill>
                <a:srgbClr val="00823D"/>
              </a:solidFill>
            </a:endParaRPr>
          </a:p>
        </p:txBody>
      </p:sp>
    </p:spTree>
    <p:extLst>
      <p:ext uri="{BB962C8B-B14F-4D97-AF65-F5344CB8AC3E}">
        <p14:creationId xmlns:p14="http://schemas.microsoft.com/office/powerpoint/2010/main" val="172579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p:nvPr/>
        </p:nvSpPr>
        <p:spPr>
          <a:xfrm>
            <a:off x="4342900" y="124900"/>
            <a:ext cx="3872700" cy="4848300"/>
          </a:xfrm>
          <a:prstGeom prst="rect">
            <a:avLst/>
          </a:prstGeom>
          <a:solidFill>
            <a:srgbClr val="CFC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txBox="1">
            <a:spLocks noGrp="1"/>
          </p:cNvSpPr>
          <p:nvPr>
            <p:ph type="title"/>
          </p:nvPr>
        </p:nvSpPr>
        <p:spPr>
          <a:xfrm>
            <a:off x="410375" y="69157"/>
            <a:ext cx="4169100" cy="61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accent1"/>
                </a:solidFill>
              </a:rPr>
              <a:t>Survey </a:t>
            </a:r>
            <a:r>
              <a:rPr lang="en-US" sz="2000" dirty="0" err="1">
                <a:solidFill>
                  <a:schemeClr val="accent1"/>
                </a:solidFill>
              </a:rPr>
              <a:t>Repondents</a:t>
            </a:r>
            <a:br>
              <a:rPr lang="en-US" sz="2000" dirty="0">
                <a:solidFill>
                  <a:schemeClr val="accent1"/>
                </a:solidFill>
              </a:rPr>
            </a:br>
            <a:r>
              <a:rPr lang="en" sz="2000" dirty="0">
                <a:solidFill>
                  <a:schemeClr val="accent1"/>
                </a:solidFill>
              </a:rPr>
              <a:t>Cancer Status and Screenings  </a:t>
            </a:r>
            <a:endParaRPr sz="2000" dirty="0">
              <a:solidFill>
                <a:schemeClr val="accent1"/>
              </a:solidFill>
            </a:endParaRPr>
          </a:p>
        </p:txBody>
      </p:sp>
      <p:graphicFrame>
        <p:nvGraphicFramePr>
          <p:cNvPr id="249" name="Google Shape;249;p35"/>
          <p:cNvGraphicFramePr/>
          <p:nvPr/>
        </p:nvGraphicFramePr>
        <p:xfrm>
          <a:off x="433913" y="1142863"/>
          <a:ext cx="3442900" cy="3584530"/>
        </p:xfrm>
        <a:graphic>
          <a:graphicData uri="http://schemas.openxmlformats.org/drawingml/2006/table">
            <a:tbl>
              <a:tblPr>
                <a:noFill/>
                <a:tableStyleId>{45D85822-189A-46B0-9FEF-A1F86A20F5FB}</a:tableStyleId>
              </a:tblPr>
              <a:tblGrid>
                <a:gridCol w="1275700">
                  <a:extLst>
                    <a:ext uri="{9D8B030D-6E8A-4147-A177-3AD203B41FA5}">
                      <a16:colId xmlns:a16="http://schemas.microsoft.com/office/drawing/2014/main" val="20000"/>
                    </a:ext>
                  </a:extLst>
                </a:gridCol>
                <a:gridCol w="2167200">
                  <a:extLst>
                    <a:ext uri="{9D8B030D-6E8A-4147-A177-3AD203B41FA5}">
                      <a16:colId xmlns:a16="http://schemas.microsoft.com/office/drawing/2014/main" val="20001"/>
                    </a:ext>
                  </a:extLst>
                </a:gridCol>
              </a:tblGrid>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Cancer Type</a:t>
                      </a:r>
                      <a:endParaRPr sz="1200" b="1">
                        <a:solidFill>
                          <a:srgbClr val="FFFFFF"/>
                        </a:solidFill>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Percentage Diagnosed </a:t>
                      </a:r>
                      <a:endParaRPr sz="1200" b="1">
                        <a:solidFill>
                          <a:srgbClr val="FFFFFF"/>
                        </a:solidFill>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extLst>
                  <a:ext uri="{0D108BD9-81ED-4DB2-BD59-A6C34878D82A}">
                    <a16:rowId xmlns:a16="http://schemas.microsoft.com/office/drawing/2014/main" val="10000"/>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Breast</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1"/>
                  </a:ext>
                </a:extLst>
              </a:tr>
              <a:tr h="502500">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Oral, Head, &amp; Neck</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2.21</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2"/>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Skin</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11.95</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3"/>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Lung</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3.76</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4"/>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Colorectal</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2.21</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5"/>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Prostate</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6.42</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6"/>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Cervical</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1.33</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7"/>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Lymphoma</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1.77</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8"/>
                  </a:ext>
                </a:extLst>
              </a:tr>
              <a:tr h="300025">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Other</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12.17</a:t>
                      </a:r>
                      <a:endParaRPr sz="120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09"/>
                  </a:ext>
                </a:extLst>
              </a:tr>
              <a:tr h="375050">
                <a:tc>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Not Applicable</a:t>
                      </a:r>
                      <a:endParaRPr sz="1200" b="1">
                        <a:solidFill>
                          <a:srgbClr val="FFFFFF"/>
                        </a:solidFill>
                        <a:latin typeface="Calibri"/>
                        <a:ea typeface="Calibri"/>
                        <a:cs typeface="Calibri"/>
                        <a:sym typeface="Calibri"/>
                      </a:endParaRPr>
                    </a:p>
                  </a:txBody>
                  <a:tcPr marL="63875" marR="63875" marT="9525" marB="914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4F65"/>
                    </a:solidFill>
                  </a:tcPr>
                </a:tc>
                <a:tc>
                  <a:txBody>
                    <a:bodyPr/>
                    <a:lstStyle/>
                    <a:p>
                      <a:pPr marL="0" lvl="0" indent="0" algn="ctr" rtl="0">
                        <a:lnSpc>
                          <a:spcPct val="115000"/>
                        </a:lnSpc>
                        <a:spcBef>
                          <a:spcPts val="0"/>
                        </a:spcBef>
                        <a:spcAft>
                          <a:spcPts val="0"/>
                        </a:spcAft>
                        <a:buNone/>
                      </a:pPr>
                      <a:r>
                        <a:rPr lang="en" sz="1200" dirty="0">
                          <a:latin typeface="Calibri"/>
                          <a:ea typeface="Calibri"/>
                          <a:cs typeface="Calibri"/>
                          <a:sym typeface="Calibri"/>
                        </a:rPr>
                        <a:t>62.83</a:t>
                      </a:r>
                      <a:endParaRPr sz="1200" dirty="0">
                        <a:latin typeface="Calibri"/>
                        <a:ea typeface="Calibri"/>
                        <a:cs typeface="Calibri"/>
                        <a:sym typeface="Calibri"/>
                      </a:endParaRPr>
                    </a:p>
                  </a:txBody>
                  <a:tcPr marL="63875" marR="63875" marT="9525" marB="914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CED2"/>
                    </a:solidFill>
                  </a:tcPr>
                </a:tc>
                <a:extLst>
                  <a:ext uri="{0D108BD9-81ED-4DB2-BD59-A6C34878D82A}">
                    <a16:rowId xmlns:a16="http://schemas.microsoft.com/office/drawing/2014/main" val="10010"/>
                  </a:ext>
                </a:extLst>
              </a:tr>
            </a:tbl>
          </a:graphicData>
        </a:graphic>
      </p:graphicFrame>
      <p:pic>
        <p:nvPicPr>
          <p:cNvPr id="250" name="Google Shape;250;p35"/>
          <p:cNvPicPr preferRelativeResize="0"/>
          <p:nvPr/>
        </p:nvPicPr>
        <p:blipFill rotWithShape="1">
          <a:blip r:embed="rId3">
            <a:alphaModFix/>
          </a:blip>
          <a:srcRect t="1970" b="-1969"/>
          <a:stretch/>
        </p:blipFill>
        <p:spPr>
          <a:xfrm>
            <a:off x="4634050" y="291275"/>
            <a:ext cx="3164700" cy="1962325"/>
          </a:xfrm>
          <a:prstGeom prst="rect">
            <a:avLst/>
          </a:prstGeom>
          <a:noFill/>
          <a:ln>
            <a:noFill/>
          </a:ln>
        </p:spPr>
      </p:pic>
      <p:sp>
        <p:nvSpPr>
          <p:cNvPr id="251" name="Google Shape;251;p35"/>
          <p:cNvSpPr txBox="1"/>
          <p:nvPr/>
        </p:nvSpPr>
        <p:spPr>
          <a:xfrm>
            <a:off x="4426720" y="2220100"/>
            <a:ext cx="4402500" cy="6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Figure 5: Percentage of participants who express cancer concern </a:t>
            </a:r>
            <a:endParaRPr sz="1000" dirty="0"/>
          </a:p>
        </p:txBody>
      </p:sp>
      <p:pic>
        <p:nvPicPr>
          <p:cNvPr id="252" name="Google Shape;252;p35"/>
          <p:cNvPicPr preferRelativeResize="0"/>
          <p:nvPr/>
        </p:nvPicPr>
        <p:blipFill>
          <a:blip r:embed="rId4">
            <a:alphaModFix/>
          </a:blip>
          <a:stretch>
            <a:fillRect/>
          </a:stretch>
        </p:blipFill>
        <p:spPr>
          <a:xfrm>
            <a:off x="4634050" y="2671601"/>
            <a:ext cx="3164699" cy="1893674"/>
          </a:xfrm>
          <a:prstGeom prst="rect">
            <a:avLst/>
          </a:prstGeom>
          <a:noFill/>
          <a:ln>
            <a:noFill/>
          </a:ln>
        </p:spPr>
      </p:pic>
      <p:sp>
        <p:nvSpPr>
          <p:cNvPr id="253" name="Google Shape;253;p35"/>
          <p:cNvSpPr txBox="1"/>
          <p:nvPr/>
        </p:nvSpPr>
        <p:spPr>
          <a:xfrm>
            <a:off x="4426725" y="4534475"/>
            <a:ext cx="3663300" cy="4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Figure 6: Percentage of participants who received a cancer screening within the past 12 months. </a:t>
            </a:r>
            <a:endParaRPr sz="1000" dirty="0"/>
          </a:p>
        </p:txBody>
      </p:sp>
      <p:sp>
        <p:nvSpPr>
          <p:cNvPr id="254" name="Google Shape;254;p35"/>
          <p:cNvSpPr txBox="1">
            <a:spLocks noGrp="1"/>
          </p:cNvSpPr>
          <p:nvPr>
            <p:ph type="body" idx="1"/>
          </p:nvPr>
        </p:nvSpPr>
        <p:spPr>
          <a:xfrm>
            <a:off x="-292998" y="636897"/>
            <a:ext cx="4778100" cy="499800"/>
          </a:xfrm>
          <a:prstGeom prst="rect">
            <a:avLst/>
          </a:prstGeom>
        </p:spPr>
        <p:txBody>
          <a:bodyPr spcFirstLastPara="1" wrap="square" lIns="91425" tIns="91425" rIns="91425" bIns="91425" anchor="t" anchorCtr="0">
            <a:noAutofit/>
          </a:bodyPr>
          <a:lstStyle/>
          <a:p>
            <a:pPr marL="914400" lvl="0" indent="-304800" algn="l" rtl="0">
              <a:spcBef>
                <a:spcPts val="440"/>
              </a:spcBef>
              <a:spcAft>
                <a:spcPts val="0"/>
              </a:spcAft>
              <a:buSzPts val="1200"/>
              <a:buChar char="•"/>
            </a:pPr>
            <a:r>
              <a:rPr lang="en" sz="1200" b="1" dirty="0">
                <a:solidFill>
                  <a:srgbClr val="663366"/>
                </a:solidFill>
              </a:rPr>
              <a:t>45.36% </a:t>
            </a:r>
            <a:r>
              <a:rPr lang="en" sz="1200" dirty="0"/>
              <a:t>of participants reported having ever been diagnosed with cancer</a:t>
            </a:r>
            <a:endParaRPr sz="1200" dirty="0"/>
          </a:p>
        </p:txBody>
      </p:sp>
      <p:sp>
        <p:nvSpPr>
          <p:cNvPr id="255" name="Google Shape;255;p35"/>
          <p:cNvSpPr/>
          <p:nvPr/>
        </p:nvSpPr>
        <p:spPr>
          <a:xfrm>
            <a:off x="2438700" y="1453375"/>
            <a:ext cx="658500" cy="246900"/>
          </a:xfrm>
          <a:prstGeom prst="flowChartConnector">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2494925" y="2283938"/>
            <a:ext cx="658500" cy="246900"/>
          </a:xfrm>
          <a:prstGeom prst="flowChartConnector">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2494925" y="4035277"/>
            <a:ext cx="658500" cy="246900"/>
          </a:xfrm>
          <a:prstGeom prst="flowChartConnector">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2494925" y="4361358"/>
            <a:ext cx="658500" cy="246900"/>
          </a:xfrm>
          <a:prstGeom prst="flowChartConnector">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Adjacency">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3913</Words>
  <Application>Microsoft Office PowerPoint</Application>
  <PresentationFormat>On-screen Show (16:9)</PresentationFormat>
  <Paragraphs>360</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Cambria</vt:lpstr>
      <vt:lpstr>Times New Roman</vt:lpstr>
      <vt:lpstr>Wingdings</vt:lpstr>
      <vt:lpstr>Adjacency</vt:lpstr>
      <vt:lpstr>Adjacency</vt:lpstr>
      <vt:lpstr>2018 Cancer Community Health Needs Assessment </vt:lpstr>
      <vt:lpstr>Cancer Trends</vt:lpstr>
      <vt:lpstr>PowerPoint Presentation</vt:lpstr>
      <vt:lpstr>PowerPoint Presentation</vt:lpstr>
      <vt:lpstr>Mather Service Area Cancer Discharge Rate</vt:lpstr>
      <vt:lpstr>PowerPoint Presentation</vt:lpstr>
      <vt:lpstr>Top 5 Prevalent Cancers: Mather Hospital</vt:lpstr>
      <vt:lpstr>Top 5 Prevalent Cancers: St. Charles Hospital</vt:lpstr>
      <vt:lpstr>Survey Repondents Cancer Status and Screenings  </vt:lpstr>
      <vt:lpstr>PowerPoint Presentation</vt:lpstr>
      <vt:lpstr>PowerPoint Presentation</vt:lpstr>
      <vt:lpstr>Race and Ethnicity</vt:lpstr>
      <vt:lpstr>Age </vt:lpstr>
      <vt:lpstr>Gender</vt:lpstr>
      <vt:lpstr>Socioeconomic Status </vt:lpstr>
      <vt:lpstr>Healthcare Accessibility  </vt:lpstr>
      <vt:lpstr>Barriers to Care</vt:lpstr>
      <vt:lpstr>Survey Respondents: Community Learning </vt:lpstr>
      <vt:lpstr>Survey Respondents: Community Resources</vt:lpstr>
      <vt:lpstr>Areas for improvement, enhancement, and future directions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Cancer Executive Summary</dc:title>
  <dc:creator>Itty, Jennifer Elizabeth</dc:creator>
  <cp:lastModifiedBy>Uzo, Nancy</cp:lastModifiedBy>
  <cp:revision>72</cp:revision>
  <dcterms:modified xsi:type="dcterms:W3CDTF">2019-03-14T16:29:37Z</dcterms:modified>
</cp:coreProperties>
</file>